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1.jpe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2.jpe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3.jpeg" ContentType="image/jpeg"/>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 Id="rId3" Type="http://schemas.openxmlformats.org/officeDocument/2006/relationships/hyperlink" Target="http://gov.uk" TargetMode="External"/></Relationships>

</file>

<file path=ppt/notesSlides/_rels/notesSlide31.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Hello. I’m Si. I’m an interaction designer, working out of Leeds. I’ve been here for six months. Before that I was a design lead on the NHS Beta programme, a design lead at HMRC, and before that I’ve run and lead digital companies and design studios.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p>
            <a:pPr/>
            <a:r>
              <a:t>So why am I here?</a:t>
            </a:r>
          </a:p>
          <a:p>
            <a:pPr/>
          </a:p>
          <a:p>
            <a:pPr/>
            <a:r>
              <a:t>Six months in it sometimes feels we are still “design happens”, and then it goes into the black box of dev packaged up, and it’s live.</a:t>
            </a:r>
          </a:p>
          <a:p>
            <a:pPr/>
          </a:p>
          <a:p>
            <a:pPr/>
            <a:r>
              <a:t>We put a lot of onus on the process of developing.</a:t>
            </a:r>
          </a:p>
          <a:p>
            <a:pPr/>
          </a:p>
          <a:p>
            <a:pPr/>
            <a:r>
              <a:t>We can easily miss the nuance of design as a process. Design is a process.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Shape 339"/>
          <p:cNvSpPr/>
          <p:nvPr>
            <p:ph type="sldImg"/>
          </p:nvPr>
        </p:nvSpPr>
        <p:spPr>
          <a:prstGeom prst="rect">
            <a:avLst/>
          </a:prstGeom>
        </p:spPr>
        <p:txBody>
          <a:bodyPr/>
          <a:lstStyle/>
          <a:p>
            <a:pPr/>
          </a:p>
        </p:txBody>
      </p:sp>
      <p:sp>
        <p:nvSpPr>
          <p:cNvPr id="340" name="Shape 340"/>
          <p:cNvSpPr/>
          <p:nvPr>
            <p:ph type="body" sz="quarter" idx="1"/>
          </p:nvPr>
        </p:nvSpPr>
        <p:spPr>
          <a:prstGeom prst="rect">
            <a:avLst/>
          </a:prstGeom>
        </p:spPr>
        <p:txBody>
          <a:bodyPr/>
          <a:lstStyle/>
          <a:p>
            <a:pPr/>
            <a:r>
              <a:t>In our world that could translate to the “discovery” phase. We’ll come back to that.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6" name="Shape 366"/>
          <p:cNvSpPr/>
          <p:nvPr>
            <p:ph type="sldImg"/>
          </p:nvPr>
        </p:nvSpPr>
        <p:spPr>
          <a:prstGeom prst="rect">
            <a:avLst/>
          </a:prstGeom>
        </p:spPr>
        <p:txBody>
          <a:bodyPr/>
          <a:lstStyle/>
          <a:p>
            <a:pPr/>
          </a:p>
        </p:txBody>
      </p:sp>
      <p:sp>
        <p:nvSpPr>
          <p:cNvPr id="367" name="Shape 367"/>
          <p:cNvSpPr/>
          <p:nvPr>
            <p:ph type="body" sz="quarter" idx="1"/>
          </p:nvPr>
        </p:nvSpPr>
        <p:spPr>
          <a:prstGeom prst="rect">
            <a:avLst/>
          </a:prstGeom>
        </p:spPr>
        <p:txBody>
          <a:bodyPr/>
          <a:lstStyle/>
          <a:p>
            <a:pPr/>
            <a:r>
              <a:t>Here’s a something to represent some, most of the roles on a service or on product. There’s a few missing, but you get the idea.</a:t>
            </a:r>
          </a:p>
          <a:p>
            <a:pPr/>
          </a:p>
          <a:p>
            <a:pPr/>
            <a:r>
              <a:t>You probably recognise a lot of these roles. Business analysts: thought of them as business researchers, half to help us understand what the business needs now, but also be problem solvers to help us understand how the ;possibly of a useful design. They are useful allies negotiating the existing frameworks of an organisation.</a:t>
            </a:r>
          </a:p>
          <a:p>
            <a:pPr/>
          </a:p>
          <a:p>
            <a:pPr/>
            <a:r>
              <a:t>That intersection to me is the the </a:t>
            </a:r>
            <a:r>
              <a:rPr i="1"/>
              <a:t>problem space problem space</a:t>
            </a:r>
            <a:r>
              <a:t>.</a:t>
            </a:r>
          </a:p>
          <a:p>
            <a:pPr/>
          </a:p>
          <a:p>
            <a:pPr/>
            <a:r>
              <a:t>And the keys role in this is that of the product owner. Everyone under the product owner presents information to the product owner, analysis even, and it is the product owner’s call what to do.</a:t>
            </a:r>
          </a:p>
          <a:p>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 name="Shape 389"/>
          <p:cNvSpPr/>
          <p:nvPr>
            <p:ph type="sldImg"/>
          </p:nvPr>
        </p:nvSpPr>
        <p:spPr>
          <a:prstGeom prst="rect">
            <a:avLst/>
          </a:prstGeom>
        </p:spPr>
        <p:txBody>
          <a:bodyPr/>
          <a:lstStyle/>
          <a:p>
            <a:pPr/>
          </a:p>
        </p:txBody>
      </p:sp>
      <p:sp>
        <p:nvSpPr>
          <p:cNvPr id="390" name="Shape 390"/>
          <p:cNvSpPr/>
          <p:nvPr>
            <p:ph type="body" sz="quarter" idx="1"/>
          </p:nvPr>
        </p:nvSpPr>
        <p:spPr>
          <a:prstGeom prst="rect">
            <a:avLst/>
          </a:prstGeom>
        </p:spPr>
        <p:txBody>
          <a:bodyPr/>
          <a:lstStyle/>
          <a:p>
            <a:pPr/>
            <a:r>
              <a:t>This is a cycle, not a flow. We can go back at any point. And when it’s good enough - the product owner’s call - it moves onto production.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8" name="Shape 418"/>
          <p:cNvSpPr/>
          <p:nvPr>
            <p:ph type="sldImg"/>
          </p:nvPr>
        </p:nvSpPr>
        <p:spPr>
          <a:prstGeom prst="rect">
            <a:avLst/>
          </a:prstGeom>
        </p:spPr>
        <p:txBody>
          <a:bodyPr/>
          <a:lstStyle/>
          <a:p>
            <a:pPr/>
          </a:p>
        </p:txBody>
      </p:sp>
      <p:sp>
        <p:nvSpPr>
          <p:cNvPr id="419" name="Shape 419"/>
          <p:cNvSpPr/>
          <p:nvPr>
            <p:ph type="body" sz="quarter" idx="1"/>
          </p:nvPr>
        </p:nvSpPr>
        <p:spPr>
          <a:prstGeom prst="rect">
            <a:avLst/>
          </a:prstGeom>
        </p:spPr>
        <p:txBody>
          <a:bodyPr/>
          <a:lstStyle/>
          <a:p>
            <a:pPr/>
            <a:r>
              <a:t>People sometimes see the discovery / alpha / beta / live as a flow too. They’re sort of right. But if we overlay under that a cycle for designing, the cycle for designing - or bits of it - sit into the phases of product making.</a:t>
            </a:r>
          </a:p>
          <a:p>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4" name="Shape 454"/>
          <p:cNvSpPr/>
          <p:nvPr>
            <p:ph type="sldImg"/>
          </p:nvPr>
        </p:nvSpPr>
        <p:spPr>
          <a:prstGeom prst="rect">
            <a:avLst/>
          </a:prstGeom>
        </p:spPr>
        <p:txBody>
          <a:bodyPr/>
          <a:lstStyle/>
          <a:p>
            <a:pPr/>
          </a:p>
        </p:txBody>
      </p:sp>
      <p:sp>
        <p:nvSpPr>
          <p:cNvPr id="455" name="Shape 455"/>
          <p:cNvSpPr/>
          <p:nvPr>
            <p:ph type="body" sz="quarter" idx="1"/>
          </p:nvPr>
        </p:nvSpPr>
        <p:spPr>
          <a:prstGeom prst="rect">
            <a:avLst/>
          </a:prstGeom>
        </p:spPr>
        <p:txBody>
          <a:bodyPr/>
          <a:lstStyle/>
          <a:p>
            <a:pPr/>
            <a:r>
              <a:t>So there’s two almost comparable cycles there.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8" name="Shape 458"/>
          <p:cNvSpPr/>
          <p:nvPr>
            <p:ph type="sldImg"/>
          </p:nvPr>
        </p:nvSpPr>
        <p:spPr>
          <a:prstGeom prst="rect">
            <a:avLst/>
          </a:prstGeom>
        </p:spPr>
        <p:txBody>
          <a:bodyPr/>
          <a:lstStyle/>
          <a:p>
            <a:pPr/>
          </a:p>
        </p:txBody>
      </p:sp>
      <p:sp>
        <p:nvSpPr>
          <p:cNvPr id="459" name="Shape 459"/>
          <p:cNvSpPr/>
          <p:nvPr>
            <p:ph type="body" sz="quarter" idx="1"/>
          </p:nvPr>
        </p:nvSpPr>
        <p:spPr>
          <a:prstGeom prst="rect">
            <a:avLst/>
          </a:prstGeom>
        </p:spPr>
        <p:txBody>
          <a:bodyPr/>
          <a:lstStyle/>
          <a:p>
            <a:pPr/>
            <a:r>
              <a:t>This isn’t a call to arms to land the big ship. We should be mindful of this, aiming for this. Regularly making things better, but mindful of risk.</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2" name="Shape 462"/>
          <p:cNvSpPr/>
          <p:nvPr>
            <p:ph type="sldImg"/>
          </p:nvPr>
        </p:nvSpPr>
        <p:spPr>
          <a:prstGeom prst="rect">
            <a:avLst/>
          </a:prstGeom>
        </p:spPr>
        <p:txBody>
          <a:bodyPr/>
          <a:lstStyle/>
          <a:p>
            <a:pPr/>
          </a:p>
        </p:txBody>
      </p:sp>
      <p:sp>
        <p:nvSpPr>
          <p:cNvPr id="463" name="Shape 463"/>
          <p:cNvSpPr/>
          <p:nvPr>
            <p:ph type="body" sz="quarter" idx="1"/>
          </p:nvPr>
        </p:nvSpPr>
        <p:spPr>
          <a:prstGeom prst="rect">
            <a:avLst/>
          </a:prstGeom>
        </p:spPr>
        <p:txBody>
          <a:bodyPr/>
          <a:lstStyle/>
          <a:p>
            <a:pPr/>
            <a:r>
              <a:t>A good place to start. Know what bad is. Know what unacceptable is. Know the risks. The things we are doing effect people lives.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6" name="Shape 466"/>
          <p:cNvSpPr/>
          <p:nvPr>
            <p:ph type="sldImg"/>
          </p:nvPr>
        </p:nvSpPr>
        <p:spPr>
          <a:prstGeom prst="rect">
            <a:avLst/>
          </a:prstGeom>
        </p:spPr>
        <p:txBody>
          <a:bodyPr/>
          <a:lstStyle/>
          <a:p>
            <a:pPr/>
          </a:p>
        </p:txBody>
      </p:sp>
      <p:sp>
        <p:nvSpPr>
          <p:cNvPr id="467" name="Shape 467"/>
          <p:cNvSpPr/>
          <p:nvPr>
            <p:ph type="body" sz="quarter" idx="1"/>
          </p:nvPr>
        </p:nvSpPr>
        <p:spPr>
          <a:prstGeom prst="rect">
            <a:avLst/>
          </a:prstGeom>
        </p:spPr>
        <p:txBody>
          <a:bodyPr/>
          <a:lstStyle/>
          <a:p>
            <a:pPr/>
            <a:r>
              <a:t>Then.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0" name="Shape 470"/>
          <p:cNvSpPr/>
          <p:nvPr>
            <p:ph type="sldImg"/>
          </p:nvPr>
        </p:nvSpPr>
        <p:spPr>
          <a:prstGeom prst="rect">
            <a:avLst/>
          </a:prstGeom>
        </p:spPr>
        <p:txBody>
          <a:bodyPr/>
          <a:lstStyle/>
          <a:p>
            <a:pPr/>
          </a:p>
        </p:txBody>
      </p:sp>
      <p:sp>
        <p:nvSpPr>
          <p:cNvPr id="471" name="Shape 471"/>
          <p:cNvSpPr/>
          <p:nvPr>
            <p:ph type="body" sz="quarter" idx="1"/>
          </p:nvPr>
        </p:nvSpPr>
        <p:spPr>
          <a:prstGeom prst="rect">
            <a:avLst/>
          </a:prstGeom>
        </p:spPr>
        <p:txBody>
          <a:bodyPr/>
          <a:lstStyle/>
          <a:p>
            <a:pPr/>
            <a:r>
              <a:t>Impatience</a:t>
            </a:r>
          </a:p>
          <a:p>
            <a:pPr/>
            <a:r>
              <a:t>Urge to get it out there</a:t>
            </a:r>
          </a:p>
          <a:p>
            <a:pPr/>
            <a:r>
              <a:t>It’s easy to slip into a mode where you Move fast and breaks things.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Shape 124"/>
          <p:cNvSpPr/>
          <p:nvPr>
            <p:ph type="sldImg"/>
          </p:nvPr>
        </p:nvSpPr>
        <p:spPr>
          <a:prstGeom prst="rect">
            <a:avLst/>
          </a:prstGeom>
        </p:spPr>
        <p:txBody>
          <a:bodyPr/>
          <a:lstStyle/>
          <a:p>
            <a:pPr/>
          </a:p>
        </p:txBody>
      </p:sp>
      <p:sp>
        <p:nvSpPr>
          <p:cNvPr id="125" name="Shape 125"/>
          <p:cNvSpPr/>
          <p:nvPr>
            <p:ph type="body" sz="quarter" idx="1"/>
          </p:nvPr>
        </p:nvSpPr>
        <p:spPr>
          <a:prstGeom prst="rect">
            <a:avLst/>
          </a:prstGeom>
        </p:spPr>
        <p:txBody>
          <a:bodyPr/>
          <a:lstStyle/>
          <a:p>
            <a:pPr/>
            <a:r>
              <a:t>It feels like a good time to have a little reflection on what design is.</a:t>
            </a:r>
          </a:p>
          <a:p>
            <a:pPr/>
          </a:p>
          <a:p>
            <a:pPr/>
            <a:r>
              <a:t>We’ve had a lot of new designers asking what is the design process?</a:t>
            </a:r>
          </a:p>
          <a:p>
            <a:pPr/>
          </a:p>
          <a:p>
            <a:pPr/>
            <a:r>
              <a:t>I’ve heard staff saying what do designers do? What does design do?</a:t>
            </a:r>
          </a:p>
          <a:p>
            <a:pPr/>
          </a:p>
          <a:p>
            <a:pPr/>
            <a:r>
              <a:t>Designers then need something to help them back up what they are doing.</a:t>
            </a:r>
          </a:p>
          <a:p>
            <a:pPr/>
          </a:p>
          <a:p>
            <a:pPr/>
            <a:r>
              <a:t>So, let’s start getting just enough down.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4" name="Shape 474"/>
          <p:cNvSpPr/>
          <p:nvPr>
            <p:ph type="sldImg"/>
          </p:nvPr>
        </p:nvSpPr>
        <p:spPr>
          <a:prstGeom prst="rect">
            <a:avLst/>
          </a:prstGeom>
        </p:spPr>
        <p:txBody>
          <a:bodyPr/>
          <a:lstStyle/>
          <a:p>
            <a:pPr/>
          </a:p>
        </p:txBody>
      </p:sp>
      <p:sp>
        <p:nvSpPr>
          <p:cNvPr id="475" name="Shape 475"/>
          <p:cNvSpPr/>
          <p:nvPr>
            <p:ph type="body" sz="quarter" idx="1"/>
          </p:nvPr>
        </p:nvSpPr>
        <p:spPr>
          <a:prstGeom prst="rect">
            <a:avLst/>
          </a:prstGeom>
        </p:spPr>
        <p:txBody>
          <a:bodyPr/>
          <a:lstStyle/>
          <a:p>
            <a:pPr/>
            <a:r>
              <a:t>In government we often talk about the frameworks. Being agile. The service standard. Design patterns. These are all things to help us not to get from A to Z in one step, but to nudge us from A to B, to C, to D.</a:t>
            </a:r>
          </a:p>
          <a:p>
            <a:pPr/>
          </a:p>
          <a:p>
            <a:pPr/>
            <a:r>
              <a:t>Existing systems and processes could also be viewed as frameworks. It’s hard to let go of these as well. What in there helps us avoid risk - especially as over time they’ve been built to avoid all risk.</a:t>
            </a:r>
          </a:p>
          <a:p>
            <a:pPr/>
          </a:p>
          <a:p>
            <a:pPr/>
            <a:r>
              <a:t>Limitations narrow a big process into a smaller, understandable space to explore.</a:t>
            </a:r>
          </a:p>
          <a:p>
            <a:pPr/>
          </a:p>
          <a:p>
            <a:pPr/>
            <a:r>
              <a:t>Embrace usefulness as a framework.</a:t>
            </a:r>
          </a:p>
          <a:p>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0" name="Shape 480"/>
          <p:cNvSpPr/>
          <p:nvPr>
            <p:ph type="sldImg"/>
          </p:nvPr>
        </p:nvSpPr>
        <p:spPr>
          <a:prstGeom prst="rect">
            <a:avLst/>
          </a:prstGeom>
        </p:spPr>
        <p:txBody>
          <a:bodyPr/>
          <a:lstStyle/>
          <a:p>
            <a:pPr/>
          </a:p>
        </p:txBody>
      </p:sp>
      <p:sp>
        <p:nvSpPr>
          <p:cNvPr id="481" name="Shape 481"/>
          <p:cNvSpPr/>
          <p:nvPr>
            <p:ph type="body" sz="quarter" idx="1"/>
          </p:nvPr>
        </p:nvSpPr>
        <p:spPr>
          <a:prstGeom prst="rect">
            <a:avLst/>
          </a:prstGeom>
        </p:spPr>
        <p:txBody>
          <a:bodyPr/>
          <a:lstStyle/>
          <a:p>
            <a:pPr/>
            <a:r>
              <a:t>We must always be designing and mindful of context. </a:t>
            </a:r>
          </a:p>
          <a:p>
            <a:pPr/>
          </a:p>
          <a:p>
            <a:pPr/>
            <a:r>
              <a:t>Patterns are a good example of this. Seen as a short cut to a solution, not a path to reaching an outcome.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8" name="Shape 508"/>
          <p:cNvSpPr/>
          <p:nvPr>
            <p:ph type="sldImg"/>
          </p:nvPr>
        </p:nvSpPr>
        <p:spPr>
          <a:prstGeom prst="rect">
            <a:avLst/>
          </a:prstGeom>
        </p:spPr>
        <p:txBody>
          <a:bodyPr/>
          <a:lstStyle/>
          <a:p>
            <a:pPr/>
          </a:p>
        </p:txBody>
      </p:sp>
      <p:sp>
        <p:nvSpPr>
          <p:cNvPr id="509" name="Shape 509"/>
          <p:cNvSpPr/>
          <p:nvPr>
            <p:ph type="body" sz="quarter" idx="1"/>
          </p:nvPr>
        </p:nvSpPr>
        <p:spPr>
          <a:prstGeom prst="rect">
            <a:avLst/>
          </a:prstGeom>
        </p:spPr>
        <p:txBody>
          <a:bodyPr/>
          <a:lstStyle/>
          <a:p>
            <a:pPr/>
            <a:r>
              <a:t>The thing we keep is a learning.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2" name="Shape 512"/>
          <p:cNvSpPr/>
          <p:nvPr>
            <p:ph type="sldImg"/>
          </p:nvPr>
        </p:nvSpPr>
        <p:spPr>
          <a:prstGeom prst="rect">
            <a:avLst/>
          </a:prstGeom>
        </p:spPr>
        <p:txBody>
          <a:bodyPr/>
          <a:lstStyle/>
          <a:p>
            <a:pPr/>
          </a:p>
        </p:txBody>
      </p:sp>
      <p:sp>
        <p:nvSpPr>
          <p:cNvPr id="513" name="Shape 513"/>
          <p:cNvSpPr/>
          <p:nvPr>
            <p:ph type="body" sz="quarter" idx="1"/>
          </p:nvPr>
        </p:nvSpPr>
        <p:spPr>
          <a:prstGeom prst="rect">
            <a:avLst/>
          </a:prstGeom>
        </p:spPr>
        <p:txBody>
          <a:bodyPr/>
          <a:lstStyle/>
          <a:p>
            <a:pPr/>
            <a:r>
              <a:t>There is no one “The prototype”. There are prototypes.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8" name="Shape 518"/>
          <p:cNvSpPr/>
          <p:nvPr>
            <p:ph type="sldImg"/>
          </p:nvPr>
        </p:nvSpPr>
        <p:spPr>
          <a:prstGeom prst="rect">
            <a:avLst/>
          </a:prstGeom>
        </p:spPr>
        <p:txBody>
          <a:bodyPr/>
          <a:lstStyle/>
          <a:p>
            <a:pPr/>
          </a:p>
        </p:txBody>
      </p:sp>
      <p:sp>
        <p:nvSpPr>
          <p:cNvPr id="519" name="Shape 519"/>
          <p:cNvSpPr/>
          <p:nvPr>
            <p:ph type="body" sz="quarter" idx="1"/>
          </p:nvPr>
        </p:nvSpPr>
        <p:spPr>
          <a:prstGeom prst="rect">
            <a:avLst/>
          </a:prstGeom>
        </p:spPr>
        <p:txBody>
          <a:bodyPr/>
          <a:lstStyle/>
          <a:p>
            <a:pPr/>
            <a:r>
              <a:t>Earlier this year in a user centred design community meet I got those assembled to take a few minutes to scribble onto stickies types of prototype they’d done. We got something like 73 stickies which when synthesised down gave us 43 types of prototype.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3" name="Shape 523"/>
          <p:cNvSpPr/>
          <p:nvPr>
            <p:ph type="sldImg"/>
          </p:nvPr>
        </p:nvSpPr>
        <p:spPr>
          <a:prstGeom prst="rect">
            <a:avLst/>
          </a:prstGeom>
        </p:spPr>
        <p:txBody>
          <a:bodyPr/>
          <a:lstStyle/>
          <a:p>
            <a:pPr/>
          </a:p>
        </p:txBody>
      </p:sp>
      <p:sp>
        <p:nvSpPr>
          <p:cNvPr id="524" name="Shape 524"/>
          <p:cNvSpPr/>
          <p:nvPr>
            <p:ph type="body" sz="quarter" idx="1"/>
          </p:nvPr>
        </p:nvSpPr>
        <p:spPr>
          <a:prstGeom prst="rect">
            <a:avLst/>
          </a:prstGeom>
        </p:spPr>
        <p:txBody>
          <a:bodyPr/>
          <a:lstStyle/>
          <a:p>
            <a:pPr/>
            <a:r>
              <a:t>Here’s that list.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7" name="Shape 527"/>
          <p:cNvSpPr/>
          <p:nvPr>
            <p:ph type="sldImg"/>
          </p:nvPr>
        </p:nvSpPr>
        <p:spPr>
          <a:prstGeom prst="rect">
            <a:avLst/>
          </a:prstGeom>
        </p:spPr>
        <p:txBody>
          <a:bodyPr/>
          <a:lstStyle/>
          <a:p>
            <a:pPr/>
          </a:p>
        </p:txBody>
      </p:sp>
      <p:sp>
        <p:nvSpPr>
          <p:cNvPr id="528" name="Shape 528"/>
          <p:cNvSpPr/>
          <p:nvPr>
            <p:ph type="body" sz="quarter" idx="1"/>
          </p:nvPr>
        </p:nvSpPr>
        <p:spPr>
          <a:prstGeom prst="rect">
            <a:avLst/>
          </a:prstGeom>
        </p:spPr>
        <p:txBody>
          <a:bodyPr/>
          <a:lstStyle/>
          <a:p>
            <a:pPr/>
            <a:r>
              <a:t>This is where the relationship between the product owner and the rest of the problem space team comes in.</a:t>
            </a:r>
          </a:p>
          <a:p>
            <a:pPr/>
          </a:p>
          <a:p>
            <a:pPr/>
            <a:r>
              <a:t>What is the problem in front of us? As a product owner what is the thing we need to learn of the greatest value at this moment?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3" name="Shape 533"/>
          <p:cNvSpPr/>
          <p:nvPr>
            <p:ph type="sldImg"/>
          </p:nvPr>
        </p:nvSpPr>
        <p:spPr>
          <a:prstGeom prst="rect">
            <a:avLst/>
          </a:prstGeom>
        </p:spPr>
        <p:txBody>
          <a:bodyPr/>
          <a:lstStyle/>
          <a:p>
            <a:pPr/>
          </a:p>
        </p:txBody>
      </p:sp>
      <p:sp>
        <p:nvSpPr>
          <p:cNvPr id="534" name="Shape 534"/>
          <p:cNvSpPr/>
          <p:nvPr>
            <p:ph type="body" sz="quarter" idx="1"/>
          </p:nvPr>
        </p:nvSpPr>
        <p:spPr>
          <a:prstGeom prst="rect">
            <a:avLst/>
          </a:prstGeom>
        </p:spPr>
        <p:txBody>
          <a:bodyPr/>
          <a:lstStyle/>
          <a:p>
            <a:pPr/>
            <a:r>
              <a:t>Agile isn’t about making it up every day as you go along. There is some order to the chaos. In scrum we operate in sprints. We review after every sprint. This allows us to tentatively plan, pencil sketch was we are doing.</a:t>
            </a:r>
          </a:p>
          <a:p>
            <a:pPr/>
          </a:p>
          <a:p>
            <a:pPr/>
            <a:r>
              <a:t>There is so much time. Here’s a product development wheel taken from post of Gav’s: http://www.gavinelliott.co.uk/2017/11/good-product-development-process/</a:t>
            </a:r>
          </a:p>
          <a:p>
            <a:pPr/>
          </a:p>
          <a:p>
            <a:pPr/>
            <a:r>
              <a:t>How do you fit your discovering into that? There is only so much time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4" name="Shape 544"/>
          <p:cNvSpPr/>
          <p:nvPr>
            <p:ph type="sldImg"/>
          </p:nvPr>
        </p:nvSpPr>
        <p:spPr>
          <a:prstGeom prst="rect">
            <a:avLst/>
          </a:prstGeom>
        </p:spPr>
        <p:txBody>
          <a:bodyPr/>
          <a:lstStyle/>
          <a:p>
            <a:pPr/>
          </a:p>
        </p:txBody>
      </p:sp>
      <p:sp>
        <p:nvSpPr>
          <p:cNvPr id="545" name="Shape 545"/>
          <p:cNvSpPr/>
          <p:nvPr>
            <p:ph type="body" sz="quarter" idx="1"/>
          </p:nvPr>
        </p:nvSpPr>
        <p:spPr>
          <a:prstGeom prst="rect">
            <a:avLst/>
          </a:prstGeom>
        </p:spPr>
        <p:txBody>
          <a:bodyPr/>
          <a:lstStyle/>
          <a:p>
            <a:pPr/>
            <a:r>
              <a:t>And that has an effect on what we can do.</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4" name="Shape 554"/>
          <p:cNvSpPr/>
          <p:nvPr>
            <p:ph type="sldImg"/>
          </p:nvPr>
        </p:nvSpPr>
        <p:spPr>
          <a:prstGeom prst="rect">
            <a:avLst/>
          </a:prstGeom>
        </p:spPr>
        <p:txBody>
          <a:bodyPr/>
          <a:lstStyle/>
          <a:p>
            <a:pPr/>
          </a:p>
        </p:txBody>
      </p:sp>
      <p:sp>
        <p:nvSpPr>
          <p:cNvPr id="555" name="Shape 555"/>
          <p:cNvSpPr/>
          <p:nvPr>
            <p:ph type="body" sz="quarter" idx="1"/>
          </p:nvPr>
        </p:nvSpPr>
        <p:spPr>
          <a:prstGeom prst="rect">
            <a:avLst/>
          </a:prstGeom>
        </p:spPr>
        <p:txBody>
          <a:bodyPr/>
          <a:lstStyle/>
          <a:p>
            <a:pPr/>
            <a:r>
              <a:t>Here’s an example of a prototype I did with the health team. I needed some “briefing time” to understand what they were doing, what they were wanting to do. We had an hour. We had to have it done in the next couple of days. And I was fitting it in around some other stuff.</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Shape 130"/>
          <p:cNvSpPr/>
          <p:nvPr>
            <p:ph type="sldImg"/>
          </p:nvPr>
        </p:nvSpPr>
        <p:spPr>
          <a:prstGeom prst="rect">
            <a:avLst/>
          </a:prstGeom>
        </p:spPr>
        <p:txBody>
          <a:bodyPr/>
          <a:lstStyle/>
          <a:p>
            <a:pPr/>
          </a:p>
        </p:txBody>
      </p:sp>
      <p:sp>
        <p:nvSpPr>
          <p:cNvPr id="131" name="Shape 131"/>
          <p:cNvSpPr/>
          <p:nvPr>
            <p:ph type="body" sz="quarter" idx="1"/>
          </p:nvPr>
        </p:nvSpPr>
        <p:spPr>
          <a:prstGeom prst="rect">
            <a:avLst/>
          </a:prstGeom>
        </p:spPr>
        <p:txBody>
          <a:bodyPr/>
          <a:lstStyle/>
          <a:p>
            <a:pPr/>
            <a:r>
              <a:t>First, designing is imagining a future and working toward it with intelligence and cleverness. We use design to close the gap between the situation we have and the one we desire.</a:t>
            </a:r>
          </a:p>
          <a:p>
            <a:pPr/>
          </a:p>
          <a:p>
            <a:pPr/>
            <a:r>
              <a:t>Second, design is a practice built upon making things for other people - and what they need.</a:t>
            </a:r>
          </a:p>
          <a:p>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8" name="Shape 558"/>
          <p:cNvSpPr/>
          <p:nvPr>
            <p:ph type="sldImg"/>
          </p:nvPr>
        </p:nvSpPr>
        <p:spPr>
          <a:prstGeom prst="rect">
            <a:avLst/>
          </a:prstGeom>
        </p:spPr>
        <p:txBody>
          <a:bodyPr/>
          <a:lstStyle/>
          <a:p>
            <a:pPr/>
          </a:p>
        </p:txBody>
      </p:sp>
      <p:sp>
        <p:nvSpPr>
          <p:cNvPr id="559" name="Shape 559"/>
          <p:cNvSpPr/>
          <p:nvPr>
            <p:ph type="body" sz="quarter" idx="1"/>
          </p:nvPr>
        </p:nvSpPr>
        <p:spPr>
          <a:prstGeom prst="rect">
            <a:avLst/>
          </a:prstGeom>
        </p:spPr>
        <p:txBody>
          <a:bodyPr/>
          <a:lstStyle/>
          <a:p>
            <a:pPr/>
            <a:r>
              <a:t>This is it in close up.</a:t>
            </a:r>
          </a:p>
          <a:p>
            <a:pPr/>
          </a:p>
          <a:p>
            <a:pPr/>
            <a:r>
              <a:t>We had about four of us, so we agreed to paper prototype. You can see here a mix of approaches: straight sketches, Post Its.</a:t>
            </a:r>
          </a:p>
          <a:p>
            <a:pPr/>
          </a:p>
          <a:p>
            <a:pPr/>
            <a:r>
              <a:t>We aimed to create a neater version of this by drawing it neater.</a:t>
            </a:r>
          </a:p>
          <a:p>
            <a:pPr/>
          </a:p>
          <a:p>
            <a:pPr/>
            <a:r>
              <a:t>Once we were done, I realised I had a couple of hours the next day so we had a quick think and agreed - not coerced! - we’d have time to do something more high fidelity. We agreed it would just be a collection of static screens using the </a:t>
            </a:r>
            <a:r>
              <a:rPr u="sng">
                <a:hlinkClick r:id="rId3" invalidUrl="" action="" tgtFrame="" tooltip="" history="1" highlightClick="0" endSnd="0"/>
              </a:rPr>
              <a:t>gov.uk</a:t>
            </a:r>
            <a:r>
              <a:t> prototype kit. Nothing clever-er. But it’d help us understand the problem. The user researcher felt it would be a good fit for the pop up session they were running.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2" name="Shape 562"/>
          <p:cNvSpPr/>
          <p:nvPr>
            <p:ph type="sldImg"/>
          </p:nvPr>
        </p:nvSpPr>
        <p:spPr>
          <a:prstGeom prst="rect">
            <a:avLst/>
          </a:prstGeom>
        </p:spPr>
        <p:txBody>
          <a:bodyPr/>
          <a:lstStyle/>
          <a:p>
            <a:pPr/>
          </a:p>
        </p:txBody>
      </p:sp>
      <p:sp>
        <p:nvSpPr>
          <p:cNvPr id="563" name="Shape 563"/>
          <p:cNvSpPr/>
          <p:nvPr>
            <p:ph type="body" sz="quarter" idx="1"/>
          </p:nvPr>
        </p:nvSpPr>
        <p:spPr>
          <a:prstGeom prst="rect">
            <a:avLst/>
          </a:prstGeom>
        </p:spPr>
        <p:txBody>
          <a:bodyPr/>
          <a:lstStyle/>
          <a:p>
            <a:pPr/>
            <a:r>
              <a:t>Here’s something hot off the press! This is a product I am working on. On the window are the sketches. Overlaid are the screens as they are.</a:t>
            </a:r>
          </a:p>
          <a:p>
            <a:pPr/>
          </a:p>
          <a:p>
            <a:pPr/>
            <a:r>
              <a:t>On the window you’ll see sketches which are lo fidelity, but there’s a high fidelity in the thinking. That journey covers those four windows. A week or so before that journey needed another wall. We’ve thought and redrawn this journey a few times, involving product owners, business analysts, devs, tech architects.</a:t>
            </a:r>
          </a:p>
          <a:p>
            <a:pPr/>
          </a:p>
          <a:p>
            <a:pPr/>
            <a:r>
              <a:t>As I talk Em and Jo are in Seaham testing an in-browser version of this. Next week we’ll have created an in-browser version - which is the work in progress you can see here - to Seaham and Clydebank to learn more.</a:t>
            </a:r>
          </a:p>
          <a:p>
            <a:pPr/>
          </a:p>
          <a:p>
            <a:pPr/>
            <a:r>
              <a:t>But there’s a process here.</a:t>
            </a:r>
          </a:p>
          <a:p>
            <a:pPr/>
          </a:p>
          <a:p>
            <a:pPr/>
            <a:r>
              <a:t>Explore within the team. Understand and agree as a team your thinking to you design approach. Understand what works, what doesn’t work, what you are suggesting as a design solution, what you are showing is something to get a response.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5" name="Shape 575"/>
          <p:cNvSpPr/>
          <p:nvPr>
            <p:ph type="sldImg"/>
          </p:nvPr>
        </p:nvSpPr>
        <p:spPr>
          <a:prstGeom prst="rect">
            <a:avLst/>
          </a:prstGeom>
        </p:spPr>
        <p:txBody>
          <a:bodyPr/>
          <a:lstStyle/>
          <a:p>
            <a:pPr/>
          </a:p>
        </p:txBody>
      </p:sp>
      <p:sp>
        <p:nvSpPr>
          <p:cNvPr id="576" name="Shape 576"/>
          <p:cNvSpPr/>
          <p:nvPr>
            <p:ph type="body" sz="quarter" idx="1"/>
          </p:nvPr>
        </p:nvSpPr>
        <p:spPr>
          <a:prstGeom prst="rect">
            <a:avLst/>
          </a:prstGeom>
        </p:spPr>
        <p:txBody>
          <a:bodyPr/>
          <a:lstStyle/>
          <a:p>
            <a:pPr/>
            <a:r>
              <a:t>If you gotta talk get something down. Grab some paper, some stickies, some pens. Even if it takes five minutes it’s five minutes to record an idea, something to refer to. Getting ideas down is in a safe space in your teams - no-one should feel left out. There is a lot in the psychology of getting something out of your head and down. The mind likes some sort of closure. It allows to get something out of your head and into a place where everyone can see it.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9" name="Shape 579"/>
          <p:cNvSpPr/>
          <p:nvPr>
            <p:ph type="sldImg"/>
          </p:nvPr>
        </p:nvSpPr>
        <p:spPr>
          <a:prstGeom prst="rect">
            <a:avLst/>
          </a:prstGeom>
        </p:spPr>
        <p:txBody>
          <a:bodyPr/>
          <a:lstStyle/>
          <a:p>
            <a:pPr/>
          </a:p>
        </p:txBody>
      </p:sp>
      <p:sp>
        <p:nvSpPr>
          <p:cNvPr id="580" name="Shape 580"/>
          <p:cNvSpPr/>
          <p:nvPr>
            <p:ph type="body" sz="quarter" idx="1"/>
          </p:nvPr>
        </p:nvSpPr>
        <p:spPr>
          <a:prstGeom prst="rect">
            <a:avLst/>
          </a:prstGeom>
        </p:spPr>
        <p:txBody>
          <a:bodyPr/>
          <a:lstStyle/>
          <a:p>
            <a:pPr/>
            <a:r>
              <a:t>Content can be sentences, statements, questions, objectives, goals. You don’t need to draw. Write! A service is a series of questions we need to get responses, answers to.</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3" name="Shape 583"/>
          <p:cNvSpPr/>
          <p:nvPr>
            <p:ph type="sldImg"/>
          </p:nvPr>
        </p:nvSpPr>
        <p:spPr>
          <a:prstGeom prst="rect">
            <a:avLst/>
          </a:prstGeom>
        </p:spPr>
        <p:txBody>
          <a:bodyPr/>
          <a:lstStyle/>
          <a:p>
            <a:pPr/>
          </a:p>
        </p:txBody>
      </p:sp>
      <p:sp>
        <p:nvSpPr>
          <p:cNvPr id="584" name="Shape 584"/>
          <p:cNvSpPr/>
          <p:nvPr>
            <p:ph type="body" sz="quarter" idx="1"/>
          </p:nvPr>
        </p:nvSpPr>
        <p:spPr>
          <a:prstGeom prst="rect">
            <a:avLst/>
          </a:prstGeom>
        </p:spPr>
        <p:txBody>
          <a:bodyPr/>
          <a:lstStyle/>
          <a:p>
            <a:pPr/>
            <a:r>
              <a:t>We talk about “doing research” and “designing” but I rarely hear people value this as an equal thing. It is! Value this! It’s where your insights, your next actions come from!</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7" name="Shape 587"/>
          <p:cNvSpPr/>
          <p:nvPr>
            <p:ph type="sldImg"/>
          </p:nvPr>
        </p:nvSpPr>
        <p:spPr>
          <a:prstGeom prst="rect">
            <a:avLst/>
          </a:prstGeom>
        </p:spPr>
        <p:txBody>
          <a:bodyPr/>
          <a:lstStyle/>
          <a:p>
            <a:pPr/>
          </a:p>
        </p:txBody>
      </p:sp>
      <p:sp>
        <p:nvSpPr>
          <p:cNvPr id="588" name="Shape 588"/>
          <p:cNvSpPr/>
          <p:nvPr>
            <p:ph type="body" sz="quarter" idx="1"/>
          </p:nvPr>
        </p:nvSpPr>
        <p:spPr>
          <a:prstGeom prst="rect">
            <a:avLst/>
          </a:prstGeom>
        </p:spPr>
        <p:txBody>
          <a:bodyPr/>
          <a:lstStyle/>
          <a:p>
            <a:pPr/>
            <a:r>
              <a:t>Designing is a process. And the outcome of the accumulative efforts of many people, in, around, and outside of the product team. Product owners are the design chiefs, the judge.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0" name="Shape 610"/>
          <p:cNvSpPr/>
          <p:nvPr>
            <p:ph type="sldImg"/>
          </p:nvPr>
        </p:nvSpPr>
        <p:spPr>
          <a:prstGeom prst="rect">
            <a:avLst/>
          </a:prstGeom>
        </p:spPr>
        <p:txBody>
          <a:bodyPr/>
          <a:lstStyle/>
          <a:p>
            <a:pPr/>
          </a:p>
        </p:txBody>
      </p:sp>
      <p:sp>
        <p:nvSpPr>
          <p:cNvPr id="611" name="Shape 611"/>
          <p:cNvSpPr/>
          <p:nvPr>
            <p:ph type="body" sz="quarter" idx="1"/>
          </p:nvPr>
        </p:nvSpPr>
        <p:spPr>
          <a:prstGeom prst="rect">
            <a:avLst/>
          </a:prstGeom>
        </p:spPr>
        <p:txBody>
          <a:bodyPr/>
          <a:lstStyle/>
          <a:p>
            <a:pPr/>
            <a:r>
              <a:t>This is a cycle, not a flow. We can go back at any point. And when it’s good enough - the product owner’s call - it moves onto production.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4" name="Shape 614"/>
          <p:cNvSpPr/>
          <p:nvPr>
            <p:ph type="sldImg"/>
          </p:nvPr>
        </p:nvSpPr>
        <p:spPr>
          <a:prstGeom prst="rect">
            <a:avLst/>
          </a:prstGeom>
        </p:spPr>
        <p:txBody>
          <a:bodyPr/>
          <a:lstStyle/>
          <a:p>
            <a:pPr/>
          </a:p>
        </p:txBody>
      </p:sp>
      <p:sp>
        <p:nvSpPr>
          <p:cNvPr id="615" name="Shape 615"/>
          <p:cNvSpPr/>
          <p:nvPr>
            <p:ph type="body" sz="quarter" idx="1"/>
          </p:nvPr>
        </p:nvSpPr>
        <p:spPr>
          <a:prstGeom prst="rect">
            <a:avLst/>
          </a:prstGeom>
        </p:spPr>
        <p:txBody>
          <a:bodyPr/>
          <a:lstStyle/>
          <a:p>
            <a:pPr/>
            <a:r>
              <a:t>Be open! Be clear!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8" name="Shape 618"/>
          <p:cNvSpPr/>
          <p:nvPr>
            <p:ph type="sldImg"/>
          </p:nvPr>
        </p:nvSpPr>
        <p:spPr>
          <a:prstGeom prst="rect">
            <a:avLst/>
          </a:prstGeom>
        </p:spPr>
        <p:txBody>
          <a:bodyPr/>
          <a:lstStyle/>
          <a:p>
            <a:pPr/>
          </a:p>
        </p:txBody>
      </p:sp>
      <p:sp>
        <p:nvSpPr>
          <p:cNvPr id="619" name="Shape 619"/>
          <p:cNvSpPr/>
          <p:nvPr>
            <p:ph type="body" sz="quarter" idx="1"/>
          </p:nvPr>
        </p:nvSpPr>
        <p:spPr>
          <a:prstGeom prst="rect">
            <a:avLst/>
          </a:prstGeom>
        </p:spPr>
        <p:txBody>
          <a:bodyPr/>
          <a:lstStyle/>
          <a:p>
            <a:pPr/>
            <a:r>
              <a:t>As a product owner you can help the team work towards one goal. You can set the mood of the team, the flow of the team. You’re a coach!</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2" name="Shape 622"/>
          <p:cNvSpPr/>
          <p:nvPr>
            <p:ph type="sldImg"/>
          </p:nvPr>
        </p:nvSpPr>
        <p:spPr>
          <a:prstGeom prst="rect">
            <a:avLst/>
          </a:prstGeom>
        </p:spPr>
        <p:txBody>
          <a:bodyPr/>
          <a:lstStyle/>
          <a:p>
            <a:pPr/>
          </a:p>
        </p:txBody>
      </p:sp>
      <p:sp>
        <p:nvSpPr>
          <p:cNvPr id="623" name="Shape 623"/>
          <p:cNvSpPr/>
          <p:nvPr>
            <p:ph type="body" sz="quarter" idx="1"/>
          </p:nvPr>
        </p:nvSpPr>
        <p:spPr>
          <a:prstGeom prst="rect">
            <a:avLst/>
          </a:prstGeom>
        </p:spPr>
        <p:txBody>
          <a:bodyPr/>
          <a:lstStyle/>
          <a:p>
            <a:pPr/>
            <a:r>
              <a:t>…and be mindful of progression. Every few days, every sprint, clearly indicate how the team has moved forward, in they thinking, in their outcomes, in what they are making.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a:p>
        </p:txBody>
      </p:sp>
      <p:sp>
        <p:nvSpPr>
          <p:cNvPr id="137" name="Shape 137"/>
          <p:cNvSpPr/>
          <p:nvPr>
            <p:ph type="body" sz="quarter" idx="1"/>
          </p:nvPr>
        </p:nvSpPr>
        <p:spPr>
          <a:prstGeom prst="rect">
            <a:avLst/>
          </a:prstGeom>
        </p:spPr>
        <p:txBody>
          <a:bodyPr/>
          <a:lstStyle/>
          <a:p>
            <a:pPr/>
            <a:r>
              <a:t>Everything you see around you, every moment of every day, is designed.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6" name="Shape 626"/>
          <p:cNvSpPr/>
          <p:nvPr>
            <p:ph type="sldImg"/>
          </p:nvPr>
        </p:nvSpPr>
        <p:spPr>
          <a:prstGeom prst="rect">
            <a:avLst/>
          </a:prstGeom>
        </p:spPr>
        <p:txBody>
          <a:bodyPr/>
          <a:lstStyle/>
          <a:p>
            <a:pPr/>
          </a:p>
        </p:txBody>
      </p:sp>
      <p:sp>
        <p:nvSpPr>
          <p:cNvPr id="627" name="Shape 627"/>
          <p:cNvSpPr/>
          <p:nvPr>
            <p:ph type="body" sz="quarter" idx="1"/>
          </p:nvPr>
        </p:nvSpPr>
        <p:spPr>
          <a:prstGeom prst="rect">
            <a:avLst/>
          </a:prstGeom>
        </p:spPr>
        <p:txBody>
          <a:bodyPr/>
          <a:lstStyle/>
          <a:p>
            <a:pPr/>
            <a:r>
              <a:t>And always this.</a:t>
            </a:r>
          </a:p>
          <a:p>
            <a:pPr/>
          </a:p>
          <a:p>
            <a:pPr/>
            <a:r>
              <a:t>On which note: Is there anything we can do to help you?</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p>
            <a:pPr/>
            <a:r>
              <a:t>If we were to look at a design and its outcomes we assess it using a chart like this. (other charts are available)</a:t>
            </a:r>
          </a:p>
          <a:p>
            <a:pPr/>
          </a:p>
          <a:p>
            <a:pPr/>
            <a:r>
              <a:t>Some is good, some is bad. Some is intentional. Some is possibly not so intentional. Sometimes it’s intentional that something is badly designed.</a:t>
            </a:r>
          </a:p>
          <a:p>
            <a:pPr/>
          </a:p>
          <a:p>
            <a:pPr/>
            <a:r>
              <a:t>Usefulness would sit in the trop half of this chart.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 name="Shape 151"/>
          <p:cNvSpPr/>
          <p:nvPr>
            <p:ph type="sldImg"/>
          </p:nvPr>
        </p:nvSpPr>
        <p:spPr>
          <a:prstGeom prst="rect">
            <a:avLst/>
          </a:prstGeom>
        </p:spPr>
        <p:txBody>
          <a:bodyPr/>
          <a:lstStyle/>
          <a:p>
            <a:pPr/>
          </a:p>
        </p:txBody>
      </p:sp>
      <p:sp>
        <p:nvSpPr>
          <p:cNvPr id="152" name="Shape 152"/>
          <p:cNvSpPr/>
          <p:nvPr>
            <p:ph type="body" sz="quarter" idx="1"/>
          </p:nvPr>
        </p:nvSpPr>
        <p:spPr>
          <a:prstGeom prst="rect">
            <a:avLst/>
          </a:prstGeom>
        </p:spPr>
        <p:txBody>
          <a:bodyPr/>
          <a:lstStyle/>
          <a:p>
            <a:pPr/>
            <a:r>
              <a:t>Here’s one of my favourite bits of design.</a:t>
            </a:r>
          </a:p>
          <a:p>
            <a:pPr/>
          </a:p>
          <a:p>
            <a:pPr/>
            <a:r>
              <a:t>It’s a potato peeler.</a:t>
            </a:r>
          </a:p>
          <a:p>
            <a:pPr/>
          </a:p>
          <a:p>
            <a:pPr/>
            <a:r>
              <a:t>You can probably work through some user needs in your head.</a:t>
            </a:r>
          </a:p>
          <a:p>
            <a:pPr/>
          </a:p>
          <a:p>
            <a:pPr/>
            <a:r>
              <a:t>“As someone cooking dinner I need to make chips - mainly because I have an abundance of potatoes in the fridge. My wife and kids are put off potato things that have the skin on. Jacket potatoes. Chips with the skin on. But they really like chips - so my family receive some nutritional food - which is usually the stuff all around teh chips.”</a:t>
            </a:r>
          </a:p>
          <a:p>
            <a:pPr/>
          </a:p>
          <a:p>
            <a:pPr/>
            <a:r>
              <a:t>It basically a fancy blade, but some thinking means it’s easier for to hold and cut away the skin on a potato than a standard knife. This lessens my chances of cutting myself and lessons the amount of wasted potato. Another thing: These are quite cheap to make and that makes that more accessible to potential users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p>
            <a:pPr/>
            <a:r>
              <a:t>The best design is loosely composed, responsive, - responding to context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a:p>
        </p:txBody>
      </p:sp>
      <p:sp>
        <p:nvSpPr>
          <p:cNvPr id="160" name="Shape 160"/>
          <p:cNvSpPr/>
          <p:nvPr>
            <p:ph type="body" sz="quarter" idx="1"/>
          </p:nvPr>
        </p:nvSpPr>
        <p:spPr>
          <a:prstGeom prst="rect">
            <a:avLst/>
          </a:prstGeom>
        </p:spPr>
        <p:txBody>
          <a:bodyPr/>
          <a:lstStyle/>
          <a:p>
            <a:pPr/>
            <a:r>
              <a:t>So, at DWP, in gov, in other organisation and business around the world we try to employ user centred design.</a:t>
            </a:r>
          </a:p>
          <a:p>
            <a:pPr/>
          </a:p>
          <a:p>
            <a:pPr/>
            <a:r>
              <a:t>“Duh,” a friend of mine said several years back. “User centred design. Human centred design. It’s not like there’s, say, badger centred design.”</a:t>
            </a:r>
          </a:p>
          <a:p>
            <a:pPr/>
          </a:p>
          <a:p>
            <a:pPr/>
            <a:r>
              <a:t>The point is creating things that are usable, with the focus on the the person’s existing habits.</a:t>
            </a:r>
          </a:p>
          <a:p>
            <a:pPr/>
          </a:p>
          <a:p>
            <a:pPr/>
            <a:r>
              <a:t>A thing often missed in doing user centred design is it is about trying ** to avoid ** changing people’s habits. We find out what fits in with their ways of doing stuff.</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Clay Shirky’s Here Comes Everybody - digital socialism</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94" name="“Type a quote here.”"/>
          <p:cNvSpPr txBox="1"/>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nchor="b"/>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13165980" y="952500"/>
            <a:ext cx="9525001" cy="11468100"/>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15760700" y="7048500"/>
            <a:ext cx="7404100" cy="5549900"/>
          </a:xfrm>
          <a:prstGeom prst="rect">
            <a:avLst/>
          </a:prstGeom>
        </p:spPr>
        <p:txBody>
          <a:bodyPr lIns="91439" tIns="45719" rIns="91439" bIns="45719" anchor="t">
            <a:noAutofit/>
          </a:bodyPr>
          <a:lstStyle/>
          <a:p>
            <a:pPr/>
          </a:p>
        </p:txBody>
      </p:sp>
      <p:sp>
        <p:nvSpPr>
          <p:cNvPr id="84" name="Image"/>
          <p:cNvSpPr/>
          <p:nvPr>
            <p:ph type="pic" sz="quarter" idx="14"/>
          </p:nvPr>
        </p:nvSpPr>
        <p:spPr>
          <a:xfrm>
            <a:off x="15760700" y="1130300"/>
            <a:ext cx="7404100" cy="5549900"/>
          </a:xfrm>
          <a:prstGeom prst="rect">
            <a:avLst/>
          </a:prstGeom>
        </p:spPr>
        <p:txBody>
          <a:bodyPr lIns="91439" tIns="45719" rIns="91439" bIns="45719" anchor="t">
            <a:noAutofit/>
          </a:bodyPr>
          <a:lstStyle/>
          <a:p>
            <a:pPr/>
          </a:p>
        </p:txBody>
      </p:sp>
      <p:sp>
        <p:nvSpPr>
          <p:cNvPr id="85" name="Image"/>
          <p:cNvSpPr/>
          <p:nvPr>
            <p:ph type="pic" idx="15"/>
          </p:nvPr>
        </p:nvSpPr>
        <p:spPr>
          <a:xfrm>
            <a:off x="1206500" y="1130300"/>
            <a:ext cx="1417320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gov.uk/" TargetMode="Externa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simoncwilson@gmail.com"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119" name="Designing.…"/>
          <p:cNvSpPr txBox="1"/>
          <p:nvPr>
            <p:ph type="ctrTitle"/>
          </p:nvPr>
        </p:nvSpPr>
        <p:spPr>
          <a:xfrm>
            <a:off x="1778000" y="1397366"/>
            <a:ext cx="20828000" cy="10921268"/>
          </a:xfrm>
          <a:prstGeom prst="rect">
            <a:avLst/>
          </a:prstGeom>
        </p:spPr>
        <p:txBody>
          <a:bodyPr anchor="ctr"/>
          <a:lstStyle/>
          <a:p>
            <a:pPr algn="l">
              <a:defRPr sz="9600">
                <a:solidFill>
                  <a:srgbClr val="FFFFFF"/>
                </a:solidFill>
                <a:latin typeface="GDSTransportWebsite-Bold"/>
                <a:ea typeface="GDSTransportWebsite-Bold"/>
                <a:cs typeface="GDSTransportWebsite-Bold"/>
                <a:sym typeface="GDSTransportWebsite-Bold"/>
              </a:defRPr>
            </a:pPr>
            <a:r>
              <a:t>Designing.</a:t>
            </a:r>
          </a:p>
          <a:p>
            <a:pPr algn="l">
              <a:defRPr sz="9600">
                <a:solidFill>
                  <a:srgbClr val="FFFFFF"/>
                </a:solidFill>
                <a:latin typeface="GDSTransportWebsite-Bold"/>
                <a:ea typeface="GDSTransportWebsite-Bold"/>
                <a:cs typeface="GDSTransportWebsite-Bold"/>
                <a:sym typeface="GDSTransportWebsite-Bold"/>
              </a:defRPr>
            </a:pPr>
          </a:p>
          <a:p>
            <a:pPr algn="l">
              <a:defRPr sz="7200">
                <a:solidFill>
                  <a:srgbClr val="FFFFFF"/>
                </a:solidFill>
                <a:latin typeface="GDS Transport Website Light"/>
                <a:ea typeface="GDS Transport Website Light"/>
                <a:cs typeface="GDS Transport Website Light"/>
                <a:sym typeface="GDS Transport Website Light"/>
              </a:defRPr>
            </a:pPr>
            <a:r>
              <a:t>Simon Wilson</a:t>
            </a:r>
          </a:p>
          <a:p>
            <a:pPr algn="l">
              <a:defRPr sz="7200">
                <a:solidFill>
                  <a:srgbClr val="FFFFFF"/>
                </a:solidFill>
                <a:latin typeface="GDS Transport Website Light"/>
                <a:ea typeface="GDS Transport Website Light"/>
                <a:cs typeface="GDS Transport Website Light"/>
                <a:sym typeface="GDS Transport Website Light"/>
              </a:defRPr>
            </a:pPr>
            <a:r>
              <a:t>Interaction designer, DWP Digital</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User centred design."/>
          <p:cNvSpPr txBox="1"/>
          <p:nvPr>
            <p:ph type="ctrTitle"/>
          </p:nvPr>
        </p:nvSpPr>
        <p:spPr>
          <a:xfrm>
            <a:off x="1778000" y="1397366"/>
            <a:ext cx="20828000" cy="10921268"/>
          </a:xfrm>
          <a:prstGeom prst="rect">
            <a:avLst/>
          </a:prstGeom>
        </p:spPr>
        <p:txBody>
          <a:bodyPr anchor="ctr"/>
          <a:lstStyle>
            <a:lvl1pPr algn="l">
              <a:defRPr sz="9600">
                <a:solidFill>
                  <a:srgbClr val="005EA5"/>
                </a:solidFill>
                <a:latin typeface="GDSTransportWebsite-Bold"/>
                <a:ea typeface="GDSTransportWebsite-Bold"/>
                <a:cs typeface="GDSTransportWebsite-Bold"/>
                <a:sym typeface="GDSTransportWebsite-Bold"/>
              </a:defRPr>
            </a:lvl1pPr>
          </a:lstStyle>
          <a:p>
            <a:pPr/>
            <a:r>
              <a:t>User centred design.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User centred people.…"/>
          <p:cNvSpPr txBox="1"/>
          <p:nvPr>
            <p:ph type="ctrTitle"/>
          </p:nvPr>
        </p:nvSpPr>
        <p:spPr>
          <a:xfrm>
            <a:off x="1778000" y="1397366"/>
            <a:ext cx="20828000" cy="10921268"/>
          </a:xfrm>
          <a:prstGeom prst="rect">
            <a:avLst/>
          </a:prstGeom>
        </p:spPr>
        <p:txBody>
          <a:bodyPr anchor="ctr"/>
          <a:lstStyle/>
          <a:p>
            <a:pPr algn="l">
              <a:defRPr sz="9600">
                <a:solidFill>
                  <a:srgbClr val="005EA5"/>
                </a:solidFill>
                <a:latin typeface="GDSTransportWebsite-Bold"/>
                <a:ea typeface="GDSTransportWebsite-Bold"/>
                <a:cs typeface="GDSTransportWebsite-Bold"/>
                <a:sym typeface="GDSTransportWebsite-Bold"/>
              </a:defRPr>
            </a:pPr>
            <a:r>
              <a:t>User centred people.</a:t>
            </a:r>
          </a:p>
          <a:p>
            <a:pPr algn="l">
              <a:defRPr sz="9600">
                <a:solidFill>
                  <a:srgbClr val="005EA5"/>
                </a:solidFill>
                <a:latin typeface="GDSTransportWebsite-Bold"/>
                <a:ea typeface="GDSTransportWebsite-Bold"/>
                <a:cs typeface="GDSTransportWebsite-Bold"/>
                <a:sym typeface="GDSTransportWebsite-Bold"/>
              </a:defRPr>
            </a:pPr>
          </a:p>
          <a:p>
            <a:pPr algn="l">
              <a:defRPr sz="9600">
                <a:solidFill>
                  <a:srgbClr val="005EA5"/>
                </a:solidFill>
                <a:latin typeface="GDSTransportWebsite-Bold"/>
                <a:ea typeface="GDSTransportWebsite-Bold"/>
                <a:cs typeface="GDSTransportWebsite-Bold"/>
                <a:sym typeface="GDSTransportWebsite-Bold"/>
              </a:defRPr>
            </a:pPr>
            <a:r>
              <a:t>User centred teams.</a:t>
            </a:r>
          </a:p>
          <a:p>
            <a:pPr algn="l">
              <a:defRPr sz="9600">
                <a:solidFill>
                  <a:srgbClr val="005EA5"/>
                </a:solidFill>
                <a:latin typeface="GDSTransportWebsite-Bold"/>
                <a:ea typeface="GDSTransportWebsite-Bold"/>
                <a:cs typeface="GDSTransportWebsite-Bold"/>
                <a:sym typeface="GDSTransportWebsite-Bold"/>
              </a:defRPr>
            </a:pPr>
          </a:p>
          <a:p>
            <a:pPr algn="l">
              <a:defRPr sz="9600">
                <a:solidFill>
                  <a:srgbClr val="005EA5"/>
                </a:solidFill>
                <a:latin typeface="GDSTransportWebsite-Bold"/>
                <a:ea typeface="GDSTransportWebsite-Bold"/>
                <a:cs typeface="GDSTransportWebsite-Bold"/>
                <a:sym typeface="GDSTransportWebsite-Bold"/>
              </a:defRPr>
            </a:pPr>
            <a:r>
              <a:t>User centred organisation.</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67" name="Group"/>
          <p:cNvGrpSpPr/>
          <p:nvPr/>
        </p:nvGrpSpPr>
        <p:grpSpPr>
          <a:xfrm>
            <a:off x="3106281" y="4225254"/>
            <a:ext cx="834338" cy="2411229"/>
            <a:chOff x="0" y="0"/>
            <a:chExt cx="834336" cy="2411228"/>
          </a:xfrm>
        </p:grpSpPr>
        <p:sp>
          <p:nvSpPr>
            <p:cNvPr id="164"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65"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66"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171" name="Group"/>
          <p:cNvGrpSpPr/>
          <p:nvPr/>
        </p:nvGrpSpPr>
        <p:grpSpPr>
          <a:xfrm>
            <a:off x="22286041" y="4391055"/>
            <a:ext cx="834338" cy="2411229"/>
            <a:chOff x="0" y="0"/>
            <a:chExt cx="834336" cy="2411228"/>
          </a:xfrm>
        </p:grpSpPr>
        <p:sp>
          <p:nvSpPr>
            <p:cNvPr id="168"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69"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70"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175" name="Group"/>
          <p:cNvGrpSpPr/>
          <p:nvPr/>
        </p:nvGrpSpPr>
        <p:grpSpPr>
          <a:xfrm>
            <a:off x="21202715" y="4391055"/>
            <a:ext cx="834338" cy="2411229"/>
            <a:chOff x="0" y="0"/>
            <a:chExt cx="834336" cy="2411228"/>
          </a:xfrm>
        </p:grpSpPr>
        <p:sp>
          <p:nvSpPr>
            <p:cNvPr id="172"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73"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74"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179" name="Group"/>
          <p:cNvGrpSpPr/>
          <p:nvPr/>
        </p:nvGrpSpPr>
        <p:grpSpPr>
          <a:xfrm>
            <a:off x="20119390" y="4391055"/>
            <a:ext cx="834338" cy="2411229"/>
            <a:chOff x="0" y="0"/>
            <a:chExt cx="834336" cy="2411228"/>
          </a:xfrm>
        </p:grpSpPr>
        <p:sp>
          <p:nvSpPr>
            <p:cNvPr id="176"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77"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78"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183" name="Group"/>
          <p:cNvGrpSpPr/>
          <p:nvPr/>
        </p:nvGrpSpPr>
        <p:grpSpPr>
          <a:xfrm>
            <a:off x="19036064" y="4391055"/>
            <a:ext cx="834338" cy="2411229"/>
            <a:chOff x="0" y="0"/>
            <a:chExt cx="834336" cy="2411228"/>
          </a:xfrm>
        </p:grpSpPr>
        <p:sp>
          <p:nvSpPr>
            <p:cNvPr id="180"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81"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82"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187" name="Group"/>
          <p:cNvGrpSpPr/>
          <p:nvPr/>
        </p:nvGrpSpPr>
        <p:grpSpPr>
          <a:xfrm>
            <a:off x="17952738" y="4391055"/>
            <a:ext cx="834338" cy="2411229"/>
            <a:chOff x="0" y="0"/>
            <a:chExt cx="834336" cy="2411228"/>
          </a:xfrm>
        </p:grpSpPr>
        <p:sp>
          <p:nvSpPr>
            <p:cNvPr id="184"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85"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86"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191" name="Group"/>
          <p:cNvGrpSpPr/>
          <p:nvPr/>
        </p:nvGrpSpPr>
        <p:grpSpPr>
          <a:xfrm>
            <a:off x="16869412" y="4391055"/>
            <a:ext cx="834338" cy="2411229"/>
            <a:chOff x="0" y="0"/>
            <a:chExt cx="834336" cy="2411228"/>
          </a:xfrm>
        </p:grpSpPr>
        <p:sp>
          <p:nvSpPr>
            <p:cNvPr id="188"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89"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90"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195" name="Group"/>
          <p:cNvGrpSpPr/>
          <p:nvPr/>
        </p:nvGrpSpPr>
        <p:grpSpPr>
          <a:xfrm>
            <a:off x="15786087" y="4391055"/>
            <a:ext cx="834338" cy="2411229"/>
            <a:chOff x="0" y="0"/>
            <a:chExt cx="834336" cy="2411228"/>
          </a:xfrm>
        </p:grpSpPr>
        <p:sp>
          <p:nvSpPr>
            <p:cNvPr id="192"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93"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94"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199" name="Group"/>
          <p:cNvGrpSpPr/>
          <p:nvPr/>
        </p:nvGrpSpPr>
        <p:grpSpPr>
          <a:xfrm>
            <a:off x="14702761" y="4391055"/>
            <a:ext cx="834338" cy="2411229"/>
            <a:chOff x="0" y="0"/>
            <a:chExt cx="834336" cy="2411228"/>
          </a:xfrm>
        </p:grpSpPr>
        <p:sp>
          <p:nvSpPr>
            <p:cNvPr id="196"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97"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98"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03" name="Group"/>
          <p:cNvGrpSpPr/>
          <p:nvPr/>
        </p:nvGrpSpPr>
        <p:grpSpPr>
          <a:xfrm>
            <a:off x="13619435" y="4391055"/>
            <a:ext cx="834338" cy="2411229"/>
            <a:chOff x="0" y="0"/>
            <a:chExt cx="834336" cy="2411228"/>
          </a:xfrm>
        </p:grpSpPr>
        <p:sp>
          <p:nvSpPr>
            <p:cNvPr id="200"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01"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02"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07" name="Group"/>
          <p:cNvGrpSpPr/>
          <p:nvPr/>
        </p:nvGrpSpPr>
        <p:grpSpPr>
          <a:xfrm>
            <a:off x="12536110" y="4391055"/>
            <a:ext cx="834337" cy="2411229"/>
            <a:chOff x="0" y="0"/>
            <a:chExt cx="834336" cy="2411228"/>
          </a:xfrm>
        </p:grpSpPr>
        <p:sp>
          <p:nvSpPr>
            <p:cNvPr id="204"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05"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06"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11" name="Group"/>
          <p:cNvGrpSpPr/>
          <p:nvPr/>
        </p:nvGrpSpPr>
        <p:grpSpPr>
          <a:xfrm>
            <a:off x="11452783" y="4391054"/>
            <a:ext cx="834338" cy="2411229"/>
            <a:chOff x="0" y="0"/>
            <a:chExt cx="834336" cy="2411228"/>
          </a:xfrm>
        </p:grpSpPr>
        <p:sp>
          <p:nvSpPr>
            <p:cNvPr id="208"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09"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10"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sp>
        <p:nvSpPr>
          <p:cNvPr id="212" name="A designer"/>
          <p:cNvSpPr txBox="1"/>
          <p:nvPr>
            <p:ph type="ctrTitle"/>
          </p:nvPr>
        </p:nvSpPr>
        <p:spPr>
          <a:xfrm>
            <a:off x="698934" y="6754655"/>
            <a:ext cx="5649032" cy="2570290"/>
          </a:xfrm>
          <a:prstGeom prst="rect">
            <a:avLst/>
          </a:prstGeom>
        </p:spPr>
        <p:txBody>
          <a:bodyPr anchor="ctr"/>
          <a:lstStyle>
            <a:lvl1pPr>
              <a:defRPr sz="7200">
                <a:solidFill>
                  <a:srgbClr val="005EA5"/>
                </a:solidFill>
                <a:latin typeface="GDSTransportWebsite-Bold"/>
                <a:ea typeface="GDSTransportWebsite-Bold"/>
                <a:cs typeface="GDSTransportWebsite-Bold"/>
                <a:sym typeface="GDSTransportWebsite-Bold"/>
              </a:defRPr>
            </a:lvl1pPr>
          </a:lstStyle>
          <a:p>
            <a:pPr/>
            <a:r>
              <a:t>A designer</a:t>
            </a:r>
          </a:p>
        </p:txBody>
      </p:sp>
      <p:sp>
        <p:nvSpPr>
          <p:cNvPr id="213" name="The rest of the team"/>
          <p:cNvSpPr txBox="1"/>
          <p:nvPr/>
        </p:nvSpPr>
        <p:spPr>
          <a:xfrm>
            <a:off x="11371728" y="6754655"/>
            <a:ext cx="11925609" cy="25702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7200">
                <a:solidFill>
                  <a:srgbClr val="005EA5"/>
                </a:solidFill>
                <a:latin typeface="GDSTransportWebsite-Bold"/>
                <a:ea typeface="GDSTransportWebsite-Bold"/>
                <a:cs typeface="GDSTransportWebsite-Bold"/>
                <a:sym typeface="GDSTransportWebsite-Bold"/>
              </a:defRPr>
            </a:lvl1pPr>
          </a:lstStyle>
          <a:p>
            <a:pPr/>
            <a:r>
              <a:t>The rest of the team</a:t>
            </a:r>
          </a:p>
        </p:txBody>
      </p:sp>
      <p:sp>
        <p:nvSpPr>
          <p:cNvPr id="214" name="Rectangle"/>
          <p:cNvSpPr/>
          <p:nvPr/>
        </p:nvSpPr>
        <p:spPr>
          <a:xfrm>
            <a:off x="7813813" y="-733017"/>
            <a:ext cx="849101" cy="15182034"/>
          </a:xfrm>
          <a:prstGeom prst="rect">
            <a:avLst/>
          </a:prstGeom>
          <a:solidFill>
            <a:srgbClr val="275CA0"/>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19" name="Group"/>
          <p:cNvGrpSpPr/>
          <p:nvPr/>
        </p:nvGrpSpPr>
        <p:grpSpPr>
          <a:xfrm>
            <a:off x="3207881" y="4352254"/>
            <a:ext cx="834338" cy="2411229"/>
            <a:chOff x="0" y="0"/>
            <a:chExt cx="834336" cy="2411228"/>
          </a:xfrm>
        </p:grpSpPr>
        <p:sp>
          <p:nvSpPr>
            <p:cNvPr id="216"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17"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18"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23" name="Group"/>
          <p:cNvGrpSpPr/>
          <p:nvPr/>
        </p:nvGrpSpPr>
        <p:grpSpPr>
          <a:xfrm>
            <a:off x="22279195" y="4377654"/>
            <a:ext cx="834338" cy="2411229"/>
            <a:chOff x="0" y="0"/>
            <a:chExt cx="834336" cy="2411228"/>
          </a:xfrm>
        </p:grpSpPr>
        <p:sp>
          <p:nvSpPr>
            <p:cNvPr id="220"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21"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22"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27" name="Group"/>
          <p:cNvGrpSpPr/>
          <p:nvPr/>
        </p:nvGrpSpPr>
        <p:grpSpPr>
          <a:xfrm>
            <a:off x="21195869" y="4377654"/>
            <a:ext cx="834337" cy="2411229"/>
            <a:chOff x="0" y="0"/>
            <a:chExt cx="834336" cy="2411228"/>
          </a:xfrm>
        </p:grpSpPr>
        <p:sp>
          <p:nvSpPr>
            <p:cNvPr id="224"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25"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26"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31" name="Group"/>
          <p:cNvGrpSpPr/>
          <p:nvPr/>
        </p:nvGrpSpPr>
        <p:grpSpPr>
          <a:xfrm>
            <a:off x="20112542" y="4377654"/>
            <a:ext cx="834338" cy="2411229"/>
            <a:chOff x="0" y="0"/>
            <a:chExt cx="834336" cy="2411228"/>
          </a:xfrm>
        </p:grpSpPr>
        <p:sp>
          <p:nvSpPr>
            <p:cNvPr id="228"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29"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30"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35" name="Group"/>
          <p:cNvGrpSpPr/>
          <p:nvPr/>
        </p:nvGrpSpPr>
        <p:grpSpPr>
          <a:xfrm>
            <a:off x="19029216" y="4377654"/>
            <a:ext cx="834338" cy="2411229"/>
            <a:chOff x="0" y="0"/>
            <a:chExt cx="834336" cy="2411228"/>
          </a:xfrm>
        </p:grpSpPr>
        <p:sp>
          <p:nvSpPr>
            <p:cNvPr id="232"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33"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34"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39" name="Group"/>
          <p:cNvGrpSpPr/>
          <p:nvPr/>
        </p:nvGrpSpPr>
        <p:grpSpPr>
          <a:xfrm>
            <a:off x="17945892" y="4377654"/>
            <a:ext cx="834338" cy="2411229"/>
            <a:chOff x="0" y="0"/>
            <a:chExt cx="834336" cy="2411228"/>
          </a:xfrm>
        </p:grpSpPr>
        <p:sp>
          <p:nvSpPr>
            <p:cNvPr id="236"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37"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38"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43" name="Group"/>
          <p:cNvGrpSpPr/>
          <p:nvPr/>
        </p:nvGrpSpPr>
        <p:grpSpPr>
          <a:xfrm>
            <a:off x="16862566" y="4377654"/>
            <a:ext cx="834338" cy="2411229"/>
            <a:chOff x="0" y="0"/>
            <a:chExt cx="834336" cy="2411228"/>
          </a:xfrm>
        </p:grpSpPr>
        <p:sp>
          <p:nvSpPr>
            <p:cNvPr id="240"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41"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42"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47" name="Group"/>
          <p:cNvGrpSpPr/>
          <p:nvPr/>
        </p:nvGrpSpPr>
        <p:grpSpPr>
          <a:xfrm>
            <a:off x="15779239" y="4377654"/>
            <a:ext cx="834338" cy="2411229"/>
            <a:chOff x="0" y="0"/>
            <a:chExt cx="834336" cy="2411228"/>
          </a:xfrm>
        </p:grpSpPr>
        <p:sp>
          <p:nvSpPr>
            <p:cNvPr id="244"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45"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46"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51" name="Group"/>
          <p:cNvGrpSpPr/>
          <p:nvPr/>
        </p:nvGrpSpPr>
        <p:grpSpPr>
          <a:xfrm>
            <a:off x="14695915" y="4377654"/>
            <a:ext cx="834338" cy="2411229"/>
            <a:chOff x="0" y="0"/>
            <a:chExt cx="834336" cy="2411228"/>
          </a:xfrm>
        </p:grpSpPr>
        <p:sp>
          <p:nvSpPr>
            <p:cNvPr id="248"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49"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50"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55" name="Group"/>
          <p:cNvGrpSpPr/>
          <p:nvPr/>
        </p:nvGrpSpPr>
        <p:grpSpPr>
          <a:xfrm>
            <a:off x="13612589" y="4377654"/>
            <a:ext cx="834338" cy="2411229"/>
            <a:chOff x="0" y="0"/>
            <a:chExt cx="834336" cy="2411228"/>
          </a:xfrm>
        </p:grpSpPr>
        <p:sp>
          <p:nvSpPr>
            <p:cNvPr id="252"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53"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54"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59" name="Group"/>
          <p:cNvGrpSpPr/>
          <p:nvPr/>
        </p:nvGrpSpPr>
        <p:grpSpPr>
          <a:xfrm>
            <a:off x="5374532" y="4352254"/>
            <a:ext cx="834338" cy="2411229"/>
            <a:chOff x="0" y="0"/>
            <a:chExt cx="834336" cy="2411228"/>
          </a:xfrm>
        </p:grpSpPr>
        <p:sp>
          <p:nvSpPr>
            <p:cNvPr id="256"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57"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58"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63" name="Group"/>
          <p:cNvGrpSpPr/>
          <p:nvPr/>
        </p:nvGrpSpPr>
        <p:grpSpPr>
          <a:xfrm>
            <a:off x="4291207" y="4352254"/>
            <a:ext cx="834338" cy="2411229"/>
            <a:chOff x="0" y="0"/>
            <a:chExt cx="834336" cy="2411228"/>
          </a:xfrm>
        </p:grpSpPr>
        <p:sp>
          <p:nvSpPr>
            <p:cNvPr id="260"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61"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62"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sp>
        <p:nvSpPr>
          <p:cNvPr id="264" name="The design team"/>
          <p:cNvSpPr txBox="1"/>
          <p:nvPr>
            <p:ph type="ctrTitle"/>
          </p:nvPr>
        </p:nvSpPr>
        <p:spPr>
          <a:xfrm>
            <a:off x="416862" y="6741255"/>
            <a:ext cx="8583028" cy="2570290"/>
          </a:xfrm>
          <a:prstGeom prst="rect">
            <a:avLst/>
          </a:prstGeom>
        </p:spPr>
        <p:txBody>
          <a:bodyPr anchor="ctr"/>
          <a:lstStyle>
            <a:lvl1pPr>
              <a:defRPr sz="7200">
                <a:solidFill>
                  <a:srgbClr val="005EA5"/>
                </a:solidFill>
                <a:latin typeface="GDSTransportWebsite-Bold"/>
                <a:ea typeface="GDSTransportWebsite-Bold"/>
                <a:cs typeface="GDSTransportWebsite-Bold"/>
                <a:sym typeface="GDSTransportWebsite-Bold"/>
              </a:defRPr>
            </a:lvl1pPr>
          </a:lstStyle>
          <a:p>
            <a:pPr/>
            <a:r>
              <a:t>The design team</a:t>
            </a:r>
          </a:p>
        </p:txBody>
      </p:sp>
      <p:sp>
        <p:nvSpPr>
          <p:cNvPr id="265" name="The delivery team"/>
          <p:cNvSpPr txBox="1"/>
          <p:nvPr/>
        </p:nvSpPr>
        <p:spPr>
          <a:xfrm>
            <a:off x="12400257" y="6741255"/>
            <a:ext cx="11925608" cy="25702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7200">
                <a:solidFill>
                  <a:srgbClr val="005EA5"/>
                </a:solidFill>
                <a:latin typeface="GDSTransportWebsite-Bold"/>
                <a:ea typeface="GDSTransportWebsite-Bold"/>
                <a:cs typeface="GDSTransportWebsite-Bold"/>
                <a:sym typeface="GDSTransportWebsite-Bold"/>
              </a:defRPr>
            </a:lvl1pPr>
          </a:lstStyle>
          <a:p>
            <a:pPr/>
            <a:r>
              <a:t>The delivery team</a:t>
            </a:r>
          </a:p>
        </p:txBody>
      </p:sp>
      <p:sp>
        <p:nvSpPr>
          <p:cNvPr id="266" name="Rectangle"/>
          <p:cNvSpPr/>
          <p:nvPr/>
        </p:nvSpPr>
        <p:spPr>
          <a:xfrm>
            <a:off x="10027842" y="-733017"/>
            <a:ext cx="849101" cy="15182034"/>
          </a:xfrm>
          <a:prstGeom prst="rect">
            <a:avLst/>
          </a:prstGeom>
          <a:solidFill>
            <a:srgbClr val="275CA0"/>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71" name="Group"/>
          <p:cNvGrpSpPr/>
          <p:nvPr/>
        </p:nvGrpSpPr>
        <p:grpSpPr>
          <a:xfrm>
            <a:off x="5911689" y="4378355"/>
            <a:ext cx="834338" cy="2411229"/>
            <a:chOff x="0" y="0"/>
            <a:chExt cx="834336" cy="2411228"/>
          </a:xfrm>
        </p:grpSpPr>
        <p:sp>
          <p:nvSpPr>
            <p:cNvPr id="268"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69"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70"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75" name="Group"/>
          <p:cNvGrpSpPr/>
          <p:nvPr/>
        </p:nvGrpSpPr>
        <p:grpSpPr>
          <a:xfrm>
            <a:off x="17744002" y="4403755"/>
            <a:ext cx="834338" cy="2411229"/>
            <a:chOff x="0" y="0"/>
            <a:chExt cx="834336" cy="2411228"/>
          </a:xfrm>
        </p:grpSpPr>
        <p:sp>
          <p:nvSpPr>
            <p:cNvPr id="272"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73"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74"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79" name="Group"/>
          <p:cNvGrpSpPr/>
          <p:nvPr/>
        </p:nvGrpSpPr>
        <p:grpSpPr>
          <a:xfrm>
            <a:off x="16660676" y="4403755"/>
            <a:ext cx="834338" cy="2411229"/>
            <a:chOff x="0" y="0"/>
            <a:chExt cx="834336" cy="2411228"/>
          </a:xfrm>
        </p:grpSpPr>
        <p:sp>
          <p:nvSpPr>
            <p:cNvPr id="276"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77"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78"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83" name="Group"/>
          <p:cNvGrpSpPr/>
          <p:nvPr/>
        </p:nvGrpSpPr>
        <p:grpSpPr>
          <a:xfrm>
            <a:off x="15577350" y="4403755"/>
            <a:ext cx="834338" cy="2411229"/>
            <a:chOff x="0" y="0"/>
            <a:chExt cx="834336" cy="2411228"/>
          </a:xfrm>
        </p:grpSpPr>
        <p:sp>
          <p:nvSpPr>
            <p:cNvPr id="280"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81"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82"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87" name="Group"/>
          <p:cNvGrpSpPr/>
          <p:nvPr/>
        </p:nvGrpSpPr>
        <p:grpSpPr>
          <a:xfrm>
            <a:off x="14494024" y="4403755"/>
            <a:ext cx="834338" cy="2411229"/>
            <a:chOff x="0" y="0"/>
            <a:chExt cx="834336" cy="2411228"/>
          </a:xfrm>
        </p:grpSpPr>
        <p:sp>
          <p:nvSpPr>
            <p:cNvPr id="284"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85"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86"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91" name="Group"/>
          <p:cNvGrpSpPr/>
          <p:nvPr/>
        </p:nvGrpSpPr>
        <p:grpSpPr>
          <a:xfrm>
            <a:off x="13410700" y="4403755"/>
            <a:ext cx="834337" cy="2411229"/>
            <a:chOff x="0" y="0"/>
            <a:chExt cx="834336" cy="2411228"/>
          </a:xfrm>
        </p:grpSpPr>
        <p:sp>
          <p:nvSpPr>
            <p:cNvPr id="288"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89"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90"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95" name="Group"/>
          <p:cNvGrpSpPr/>
          <p:nvPr/>
        </p:nvGrpSpPr>
        <p:grpSpPr>
          <a:xfrm>
            <a:off x="12327373" y="4403755"/>
            <a:ext cx="834338" cy="2411229"/>
            <a:chOff x="0" y="0"/>
            <a:chExt cx="834336" cy="2411228"/>
          </a:xfrm>
        </p:grpSpPr>
        <p:sp>
          <p:nvSpPr>
            <p:cNvPr id="292"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93"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94"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99" name="Group"/>
          <p:cNvGrpSpPr/>
          <p:nvPr/>
        </p:nvGrpSpPr>
        <p:grpSpPr>
          <a:xfrm>
            <a:off x="11244047" y="4403755"/>
            <a:ext cx="834338" cy="2411229"/>
            <a:chOff x="0" y="0"/>
            <a:chExt cx="834336" cy="2411228"/>
          </a:xfrm>
        </p:grpSpPr>
        <p:sp>
          <p:nvSpPr>
            <p:cNvPr id="296"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97"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98"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303" name="Group"/>
          <p:cNvGrpSpPr/>
          <p:nvPr/>
        </p:nvGrpSpPr>
        <p:grpSpPr>
          <a:xfrm>
            <a:off x="10160723" y="4403755"/>
            <a:ext cx="834338" cy="2411229"/>
            <a:chOff x="0" y="0"/>
            <a:chExt cx="834336" cy="2411228"/>
          </a:xfrm>
        </p:grpSpPr>
        <p:sp>
          <p:nvSpPr>
            <p:cNvPr id="300"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01"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02"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307" name="Group"/>
          <p:cNvGrpSpPr/>
          <p:nvPr/>
        </p:nvGrpSpPr>
        <p:grpSpPr>
          <a:xfrm>
            <a:off x="9077397" y="4403755"/>
            <a:ext cx="834338" cy="2411229"/>
            <a:chOff x="0" y="0"/>
            <a:chExt cx="834336" cy="2411228"/>
          </a:xfrm>
        </p:grpSpPr>
        <p:sp>
          <p:nvSpPr>
            <p:cNvPr id="304"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05"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06"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311" name="Group"/>
          <p:cNvGrpSpPr/>
          <p:nvPr/>
        </p:nvGrpSpPr>
        <p:grpSpPr>
          <a:xfrm>
            <a:off x="8078340" y="4378355"/>
            <a:ext cx="834338" cy="2411229"/>
            <a:chOff x="0" y="0"/>
            <a:chExt cx="834336" cy="2411228"/>
          </a:xfrm>
        </p:grpSpPr>
        <p:sp>
          <p:nvSpPr>
            <p:cNvPr id="308"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09"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10"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315" name="Group"/>
          <p:cNvGrpSpPr/>
          <p:nvPr/>
        </p:nvGrpSpPr>
        <p:grpSpPr>
          <a:xfrm>
            <a:off x="6995015" y="4378355"/>
            <a:ext cx="834338" cy="2411229"/>
            <a:chOff x="0" y="0"/>
            <a:chExt cx="834336" cy="2411228"/>
          </a:xfrm>
        </p:grpSpPr>
        <p:sp>
          <p:nvSpPr>
            <p:cNvPr id="312" name="Oval"/>
            <p:cNvSpPr/>
            <p:nvPr/>
          </p:nvSpPr>
          <p:spPr>
            <a:xfrm>
              <a:off x="0" y="0"/>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13" name="Oval"/>
            <p:cNvSpPr/>
            <p:nvPr/>
          </p:nvSpPr>
          <p:spPr>
            <a:xfrm>
              <a:off x="0" y="813229"/>
              <a:ext cx="832887" cy="795091"/>
            </a:xfrm>
            <a:prstGeom prst="ellipse">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14" name="Rectangle"/>
            <p:cNvSpPr/>
            <p:nvPr/>
          </p:nvSpPr>
          <p:spPr>
            <a:xfrm>
              <a:off x="1450" y="1141228"/>
              <a:ext cx="832887" cy="1270001"/>
            </a:xfrm>
            <a:prstGeom prst="rect">
              <a:avLst/>
            </a:prstGeom>
            <a:solidFill>
              <a:srgbClr val="275CA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sp>
        <p:nvSpPr>
          <p:cNvPr id="316" name="A team of user centred people"/>
          <p:cNvSpPr txBox="1"/>
          <p:nvPr/>
        </p:nvSpPr>
        <p:spPr>
          <a:xfrm>
            <a:off x="4593327" y="6767355"/>
            <a:ext cx="15197346" cy="25702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7200">
                <a:solidFill>
                  <a:srgbClr val="005EA5"/>
                </a:solidFill>
                <a:latin typeface="GDSTransportWebsite-Bold"/>
                <a:ea typeface="GDSTransportWebsite-Bold"/>
                <a:cs typeface="GDSTransportWebsite-Bold"/>
                <a:sym typeface="GDSTransportWebsite-Bold"/>
              </a:defRPr>
            </a:lvl1pPr>
          </a:lstStyle>
          <a:p>
            <a:pPr/>
            <a:r>
              <a:t>A team of user centred people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Sharing…"/>
          <p:cNvSpPr txBox="1"/>
          <p:nvPr>
            <p:ph type="ctrTitle"/>
          </p:nvPr>
        </p:nvSpPr>
        <p:spPr>
          <a:xfrm>
            <a:off x="1778000" y="1397366"/>
            <a:ext cx="20828000" cy="10921268"/>
          </a:xfrm>
          <a:prstGeom prst="rect">
            <a:avLst/>
          </a:prstGeom>
        </p:spPr>
        <p:txBody>
          <a:bodyPr anchor="ctr"/>
          <a:lstStyle/>
          <a:p>
            <a:pPr algn="l">
              <a:defRPr sz="9600">
                <a:solidFill>
                  <a:srgbClr val="275CA0"/>
                </a:solidFill>
                <a:latin typeface="GDSTransportWebsite-Bold"/>
                <a:ea typeface="GDSTransportWebsite-Bold"/>
                <a:cs typeface="GDSTransportWebsite-Bold"/>
                <a:sym typeface="GDSTransportWebsite-Bold"/>
              </a:defRPr>
            </a:pPr>
            <a:r>
              <a:t>Sharing</a:t>
            </a:r>
          </a:p>
          <a:p>
            <a:pPr algn="l">
              <a:defRPr sz="9600">
                <a:solidFill>
                  <a:srgbClr val="275CA0"/>
                </a:solidFill>
                <a:latin typeface="GDSTransportWebsite-Bold"/>
                <a:ea typeface="GDSTransportWebsite-Bold"/>
                <a:cs typeface="GDSTransportWebsite-Bold"/>
                <a:sym typeface="GDSTransportWebsite-Bold"/>
              </a:defRPr>
            </a:pPr>
            <a:r>
              <a:t>Cooperation</a:t>
            </a:r>
          </a:p>
          <a:p>
            <a:pPr algn="l">
              <a:defRPr sz="9600">
                <a:solidFill>
                  <a:srgbClr val="275CA0"/>
                </a:solidFill>
                <a:latin typeface="GDSTransportWebsite-Bold"/>
                <a:ea typeface="GDSTransportWebsite-Bold"/>
                <a:cs typeface="GDSTransportWebsite-Bold"/>
                <a:sym typeface="GDSTransportWebsite-Bold"/>
              </a:defRPr>
            </a:pPr>
            <a:r>
              <a:t>Collaboration</a:t>
            </a:r>
          </a:p>
          <a:p>
            <a:pPr algn="l">
              <a:defRPr sz="9600">
                <a:solidFill>
                  <a:srgbClr val="275CA0"/>
                </a:solidFill>
                <a:latin typeface="GDSTransportWebsite-Bold"/>
                <a:ea typeface="GDSTransportWebsite-Bold"/>
                <a:cs typeface="GDSTransportWebsite-Bold"/>
                <a:sym typeface="GDSTransportWebsite-Bold"/>
              </a:defRPr>
            </a:pPr>
            <a:r>
              <a:t>Collectivism</a:t>
            </a:r>
          </a:p>
        </p:txBody>
      </p:sp>
      <p:sp>
        <p:nvSpPr>
          <p:cNvPr id="319" name="Line"/>
          <p:cNvSpPr/>
          <p:nvPr/>
        </p:nvSpPr>
        <p:spPr>
          <a:xfrm flipH="1">
            <a:off x="12954000" y="4001196"/>
            <a:ext cx="1" cy="5713608"/>
          </a:xfrm>
          <a:prstGeom prst="line">
            <a:avLst/>
          </a:prstGeom>
          <a:ln w="254000">
            <a:solidFill>
              <a:srgbClr val="275CA0"/>
            </a:solidFill>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Line"/>
          <p:cNvSpPr/>
          <p:nvPr/>
        </p:nvSpPr>
        <p:spPr>
          <a:xfrm>
            <a:off x="7059428" y="6896387"/>
            <a:ext cx="709036" cy="1"/>
          </a:xfrm>
          <a:prstGeom prst="line">
            <a:avLst/>
          </a:prstGeom>
          <a:ln w="76200">
            <a:solidFill>
              <a:srgbClr val="000000">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324" name="Design"/>
          <p:cNvSpPr txBox="1"/>
          <p:nvPr/>
        </p:nvSpPr>
        <p:spPr>
          <a:xfrm>
            <a:off x="3195219" y="6290317"/>
            <a:ext cx="3560998" cy="1135366"/>
          </a:xfrm>
          <a:prstGeom prst="rect">
            <a:avLst/>
          </a:prstGeom>
          <a:solidFill>
            <a:srgbClr val="275CA0"/>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FFFFFF"/>
                </a:solidFill>
                <a:latin typeface="GDSTransportWebsite-Bold"/>
                <a:ea typeface="GDSTransportWebsite-Bold"/>
                <a:cs typeface="GDSTransportWebsite-Bold"/>
                <a:sym typeface="GDSTransportWebsite-Bold"/>
              </a:defRPr>
            </a:lvl1pPr>
          </a:lstStyle>
          <a:p>
            <a:pPr/>
            <a:r>
              <a:t>Design</a:t>
            </a:r>
          </a:p>
        </p:txBody>
      </p:sp>
      <p:sp>
        <p:nvSpPr>
          <p:cNvPr id="325" name="The black box of dev"/>
          <p:cNvSpPr txBox="1"/>
          <p:nvPr/>
        </p:nvSpPr>
        <p:spPr>
          <a:xfrm>
            <a:off x="8026681" y="2689821"/>
            <a:ext cx="8330639" cy="8336358"/>
          </a:xfrm>
          <a:prstGeom prst="rect">
            <a:avLst/>
          </a:prstGeom>
          <a:solidFill>
            <a:srgbClr val="000000"/>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FFFFFF"/>
                </a:solidFill>
                <a:latin typeface="GDSTransportWebsite-Bold"/>
                <a:ea typeface="GDSTransportWebsite-Bold"/>
                <a:cs typeface="GDSTransportWebsite-Bold"/>
                <a:sym typeface="GDSTransportWebsite-Bold"/>
              </a:defRPr>
            </a:lvl1pPr>
          </a:lstStyle>
          <a:p>
            <a:pPr/>
            <a:r>
              <a:t>The black box of dev</a:t>
            </a:r>
          </a:p>
        </p:txBody>
      </p:sp>
      <p:sp>
        <p:nvSpPr>
          <p:cNvPr id="326" name="Line"/>
          <p:cNvSpPr/>
          <p:nvPr/>
        </p:nvSpPr>
        <p:spPr>
          <a:xfrm>
            <a:off x="16659629" y="6896387"/>
            <a:ext cx="709037" cy="1"/>
          </a:xfrm>
          <a:prstGeom prst="line">
            <a:avLst/>
          </a:prstGeom>
          <a:ln w="76200">
            <a:solidFill>
              <a:srgbClr val="000000">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327" name="Live"/>
          <p:cNvSpPr txBox="1"/>
          <p:nvPr/>
        </p:nvSpPr>
        <p:spPr>
          <a:xfrm>
            <a:off x="17627782" y="6328705"/>
            <a:ext cx="3560999" cy="1135365"/>
          </a:xfrm>
          <a:prstGeom prst="rect">
            <a:avLst/>
          </a:prstGeom>
          <a:solidFill>
            <a:srgbClr val="889951"/>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FFFFFF"/>
                </a:solidFill>
                <a:latin typeface="GDSTransportWebsite-Bold"/>
                <a:ea typeface="GDSTransportWebsite-Bold"/>
                <a:cs typeface="GDSTransportWebsite-Bold"/>
                <a:sym typeface="GDSTransportWebsite-Bold"/>
              </a:defRPr>
            </a:lvl1pPr>
          </a:lstStyle>
          <a:p>
            <a:pPr/>
            <a:r>
              <a:t>Live</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They slow us down to speed us up. By taking the time to discover, to understand, we avoid costly mistakes such as becoming too complex too early and sticking with a weak idea for too long.”…"/>
          <p:cNvSpPr txBox="1"/>
          <p:nvPr>
            <p:ph type="ctrTitle"/>
          </p:nvPr>
        </p:nvSpPr>
        <p:spPr>
          <a:xfrm>
            <a:off x="1778000" y="1397366"/>
            <a:ext cx="20828000" cy="10921268"/>
          </a:xfrm>
          <a:prstGeom prst="rect">
            <a:avLst/>
          </a:prstGeom>
        </p:spPr>
        <p:txBody>
          <a:bodyPr anchor="ctr"/>
          <a:lstStyle/>
          <a:p>
            <a:pPr algn="l">
              <a:defRPr sz="7200">
                <a:solidFill>
                  <a:srgbClr val="005EA5"/>
                </a:solidFill>
                <a:latin typeface="GDSTransportWebsite-Bold"/>
                <a:ea typeface="GDSTransportWebsite-Bold"/>
                <a:cs typeface="GDSTransportWebsite-Bold"/>
                <a:sym typeface="GDSTransportWebsite-Bold"/>
              </a:defRPr>
            </a:pPr>
            <a:r>
              <a:t>“They slow us down to speed us up. By taking the time to discover, to understand, we avoid costly mistakes such as becoming too complex too early and sticking with a weak idea for too long.”</a:t>
            </a:r>
          </a:p>
          <a:p>
            <a:pPr algn="l">
              <a:defRPr sz="7200">
                <a:solidFill>
                  <a:srgbClr val="005EA5"/>
                </a:solidFill>
                <a:latin typeface="GDS Transport Website Light"/>
                <a:ea typeface="GDS Transport Website Light"/>
                <a:cs typeface="GDS Transport Website Light"/>
                <a:sym typeface="GDS Transport Website Light"/>
              </a:defRPr>
            </a:pPr>
            <a:r>
              <a:t>–Tim Brown, IDEO</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Ego-less design."/>
          <p:cNvSpPr txBox="1"/>
          <p:nvPr>
            <p:ph type="ctrTitle"/>
          </p:nvPr>
        </p:nvSpPr>
        <p:spPr>
          <a:xfrm>
            <a:off x="1778000" y="1397366"/>
            <a:ext cx="20828000" cy="10921268"/>
          </a:xfrm>
          <a:prstGeom prst="rect">
            <a:avLst/>
          </a:prstGeom>
        </p:spPr>
        <p:txBody>
          <a:bodyPr anchor="ctr"/>
          <a:lstStyle>
            <a:lvl1pPr algn="l">
              <a:defRPr sz="9600">
                <a:solidFill>
                  <a:srgbClr val="275CA0"/>
                </a:solidFill>
                <a:latin typeface="GDSTransportWebsite-Bold"/>
                <a:ea typeface="GDSTransportWebsite-Bold"/>
                <a:cs typeface="GDSTransportWebsite-Bold"/>
                <a:sym typeface="GDSTransportWebsite-Bold"/>
              </a:defRPr>
            </a:lvl1pPr>
          </a:lstStyle>
          <a:p>
            <a:pPr/>
            <a:r>
              <a:t>Ego-less design.</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Discovery"/>
          <p:cNvSpPr txBox="1"/>
          <p:nvPr/>
        </p:nvSpPr>
        <p:spPr>
          <a:xfrm>
            <a:off x="1981161" y="6329250"/>
            <a:ext cx="4737774" cy="1057500"/>
          </a:xfrm>
          <a:prstGeom prst="rect">
            <a:avLst/>
          </a:prstGeom>
          <a:solidFill>
            <a:srgbClr val="862F84"/>
          </a:solid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FFFFFF"/>
                </a:solidFill>
                <a:latin typeface="GDSTransportWebsite-Bold"/>
                <a:ea typeface="GDSTransportWebsite-Bold"/>
                <a:cs typeface="GDSTransportWebsite-Bold"/>
                <a:sym typeface="GDSTransportWebsite-Bold"/>
              </a:defRPr>
            </a:lvl1pPr>
          </a:lstStyle>
          <a:p>
            <a:pPr/>
            <a:r>
              <a:t>Discovery</a:t>
            </a:r>
          </a:p>
        </p:txBody>
      </p:sp>
      <p:sp>
        <p:nvSpPr>
          <p:cNvPr id="336" name="Alpha"/>
          <p:cNvSpPr txBox="1"/>
          <p:nvPr/>
        </p:nvSpPr>
        <p:spPr>
          <a:xfrm>
            <a:off x="7209129" y="6329250"/>
            <a:ext cx="4737774" cy="1057500"/>
          </a:xfrm>
          <a:prstGeom prst="rect">
            <a:avLst/>
          </a:prstGeom>
          <a:solidFill>
            <a:srgbClr val="C6427F"/>
          </a:solid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FFFFFF"/>
                </a:solidFill>
                <a:latin typeface="GDSTransportWebsite-Bold"/>
                <a:ea typeface="GDSTransportWebsite-Bold"/>
                <a:cs typeface="GDSTransportWebsite-Bold"/>
                <a:sym typeface="GDSTransportWebsite-Bold"/>
              </a:defRPr>
            </a:lvl1pPr>
          </a:lstStyle>
          <a:p>
            <a:pPr/>
            <a:r>
              <a:t>Alpha</a:t>
            </a:r>
          </a:p>
        </p:txBody>
      </p:sp>
      <p:sp>
        <p:nvSpPr>
          <p:cNvPr id="337" name="Beta"/>
          <p:cNvSpPr txBox="1"/>
          <p:nvPr/>
        </p:nvSpPr>
        <p:spPr>
          <a:xfrm>
            <a:off x="12437097" y="6329250"/>
            <a:ext cx="4737774" cy="1057500"/>
          </a:xfrm>
          <a:prstGeom prst="rect">
            <a:avLst/>
          </a:prstGeom>
          <a:solidFill>
            <a:srgbClr val="E67E40"/>
          </a:solid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FFFFFF"/>
                </a:solidFill>
                <a:latin typeface="GDSTransportWebsite-Bold"/>
                <a:ea typeface="GDSTransportWebsite-Bold"/>
                <a:cs typeface="GDSTransportWebsite-Bold"/>
                <a:sym typeface="GDSTransportWebsite-Bold"/>
              </a:defRPr>
            </a:lvl1pPr>
          </a:lstStyle>
          <a:p>
            <a:pPr/>
            <a:r>
              <a:t>Beta</a:t>
            </a:r>
          </a:p>
        </p:txBody>
      </p:sp>
      <p:sp>
        <p:nvSpPr>
          <p:cNvPr id="338" name="Live"/>
          <p:cNvSpPr txBox="1"/>
          <p:nvPr/>
        </p:nvSpPr>
        <p:spPr>
          <a:xfrm>
            <a:off x="17665065" y="6329250"/>
            <a:ext cx="4737774" cy="1057500"/>
          </a:xfrm>
          <a:prstGeom prst="rect">
            <a:avLst/>
          </a:prstGeom>
          <a:solidFill>
            <a:srgbClr val="889951"/>
          </a:solid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FFFFFF"/>
                </a:solidFill>
                <a:latin typeface="GDSTransportWebsite-Bold"/>
                <a:ea typeface="GDSTransportWebsite-Bold"/>
                <a:cs typeface="GDSTransportWebsite-Bold"/>
                <a:sym typeface="GDSTransportWebsite-Bold"/>
              </a:defRPr>
            </a:lvl1pPr>
          </a:lstStyle>
          <a:p>
            <a:pPr/>
            <a:r>
              <a:t>Live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123" name="What is design?"/>
          <p:cNvSpPr txBox="1"/>
          <p:nvPr>
            <p:ph type="ctrTitle"/>
          </p:nvPr>
        </p:nvSpPr>
        <p:spPr>
          <a:xfrm>
            <a:off x="1778000" y="1397366"/>
            <a:ext cx="20828000" cy="10921268"/>
          </a:xfrm>
          <a:prstGeom prst="rect">
            <a:avLst/>
          </a:prstGeom>
        </p:spPr>
        <p:txBody>
          <a:bodyPr anchor="ctr"/>
          <a:lstStyle>
            <a:lvl1pPr algn="l">
              <a:defRPr sz="9600">
                <a:solidFill>
                  <a:srgbClr val="FFFFFF"/>
                </a:solidFill>
                <a:latin typeface="GDSTransportWebsite-Bold"/>
                <a:ea typeface="GDSTransportWebsite-Bold"/>
                <a:cs typeface="GDSTransportWebsite-Bold"/>
                <a:sym typeface="GDSTransportWebsite-Bold"/>
              </a:defRPr>
            </a:lvl1pPr>
          </a:lstStyle>
          <a:p>
            <a:pPr/>
            <a:r>
              <a:t>What is design?</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342" name="We are always discovering."/>
          <p:cNvSpPr txBox="1"/>
          <p:nvPr>
            <p:ph type="ctrTitle"/>
          </p:nvPr>
        </p:nvSpPr>
        <p:spPr>
          <a:xfrm>
            <a:off x="1778000" y="1397366"/>
            <a:ext cx="20828000" cy="10921268"/>
          </a:xfrm>
          <a:prstGeom prst="rect">
            <a:avLst/>
          </a:prstGeom>
        </p:spPr>
        <p:txBody>
          <a:bodyPr anchor="ctr"/>
          <a:lstStyle>
            <a:lvl1pPr algn="l">
              <a:defRPr sz="9600">
                <a:solidFill>
                  <a:srgbClr val="FFFFFF"/>
                </a:solidFill>
                <a:latin typeface="GDSTransportWebsite-Bold"/>
                <a:ea typeface="GDSTransportWebsite-Bold"/>
                <a:cs typeface="GDSTransportWebsite-Bold"/>
                <a:sym typeface="GDSTransportWebsite-Bold"/>
              </a:defRPr>
            </a:lvl1pPr>
          </a:lstStyle>
          <a:p>
            <a:pPr/>
            <a:r>
              <a:t>We are always discovering.</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344" name="Understand the problem space."/>
          <p:cNvSpPr txBox="1"/>
          <p:nvPr>
            <p:ph type="ctrTitle"/>
          </p:nvPr>
        </p:nvSpPr>
        <p:spPr>
          <a:xfrm>
            <a:off x="1778000" y="1397366"/>
            <a:ext cx="20828000" cy="10921268"/>
          </a:xfrm>
          <a:prstGeom prst="rect">
            <a:avLst/>
          </a:prstGeom>
        </p:spPr>
        <p:txBody>
          <a:bodyPr anchor="ctr"/>
          <a:lstStyle>
            <a:lvl1pPr algn="l">
              <a:defRPr sz="9600">
                <a:solidFill>
                  <a:srgbClr val="FFFFFF"/>
                </a:solidFill>
                <a:latin typeface="GDSTransportWebsite-Bold"/>
                <a:ea typeface="GDSTransportWebsite-Bold"/>
                <a:cs typeface="GDSTransportWebsite-Bold"/>
                <a:sym typeface="GDSTransportWebsite-Bold"/>
              </a:defRPr>
            </a:lvl1pPr>
          </a:lstStyle>
          <a:p>
            <a:pPr/>
            <a:r>
              <a:t>Understand the problem space.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346" name="Product owner"/>
          <p:cNvSpPr txBox="1"/>
          <p:nvPr/>
        </p:nvSpPr>
        <p:spPr>
          <a:xfrm>
            <a:off x="9696113" y="3093048"/>
            <a:ext cx="4737774" cy="105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FFFFFF"/>
                </a:solidFill>
                <a:latin typeface="GDSTransportWebsite-Bold"/>
                <a:ea typeface="GDSTransportWebsite-Bold"/>
                <a:cs typeface="GDSTransportWebsite-Bold"/>
                <a:sym typeface="GDSTransportWebsite-Bold"/>
              </a:defRPr>
            </a:lvl1pPr>
          </a:lstStyle>
          <a:p>
            <a:pPr/>
            <a:r>
              <a:t>Product owner</a:t>
            </a:r>
          </a:p>
        </p:txBody>
      </p:sp>
      <p:sp>
        <p:nvSpPr>
          <p:cNvPr id="347" name="Oval"/>
          <p:cNvSpPr/>
          <p:nvPr/>
        </p:nvSpPr>
        <p:spPr>
          <a:xfrm>
            <a:off x="2873071" y="529791"/>
            <a:ext cx="12751301" cy="12656418"/>
          </a:xfrm>
          <a:prstGeom prst="ellipse">
            <a:avLst/>
          </a:prstGeom>
          <a:ln w="76200">
            <a:solidFill>
              <a:srgbClr val="FFFFFF">
                <a:alpha val="30000"/>
              </a:srgbClr>
            </a:solidFill>
            <a:prstDash val="sysDot"/>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348" name="Oval"/>
          <p:cNvSpPr/>
          <p:nvPr/>
        </p:nvSpPr>
        <p:spPr>
          <a:xfrm>
            <a:off x="8505628" y="529791"/>
            <a:ext cx="12751301" cy="12656418"/>
          </a:xfrm>
          <a:prstGeom prst="ellipse">
            <a:avLst/>
          </a:prstGeom>
          <a:ln w="76200">
            <a:solidFill>
              <a:srgbClr val="FFFFFF">
                <a:alpha val="30000"/>
              </a:srgbClr>
            </a:solidFill>
            <a:prstDash val="sysDot"/>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349" name="Delivery manager"/>
          <p:cNvSpPr txBox="1"/>
          <p:nvPr/>
        </p:nvSpPr>
        <p:spPr>
          <a:xfrm>
            <a:off x="15615076" y="3903894"/>
            <a:ext cx="4737774" cy="105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FFFFFF"/>
                </a:solidFill>
                <a:latin typeface="GDSTransportWebsite-Bold"/>
                <a:ea typeface="GDSTransportWebsite-Bold"/>
                <a:cs typeface="GDSTransportWebsite-Bold"/>
                <a:sym typeface="GDSTransportWebsite-Bold"/>
              </a:defRPr>
            </a:lvl1pPr>
          </a:lstStyle>
          <a:p>
            <a:pPr/>
            <a:r>
              <a:t>Delivery manager</a:t>
            </a:r>
          </a:p>
        </p:txBody>
      </p:sp>
      <p:sp>
        <p:nvSpPr>
          <p:cNvPr id="350" name="User researcher"/>
          <p:cNvSpPr txBox="1"/>
          <p:nvPr/>
        </p:nvSpPr>
        <p:spPr>
          <a:xfrm>
            <a:off x="9667758" y="5019254"/>
            <a:ext cx="4737774" cy="105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FFFFFF"/>
                </a:solidFill>
                <a:latin typeface="GDSTransportWebsite-Bold"/>
                <a:ea typeface="GDSTransportWebsite-Bold"/>
                <a:cs typeface="GDSTransportWebsite-Bold"/>
                <a:sym typeface="GDSTransportWebsite-Bold"/>
              </a:defRPr>
            </a:lvl1pPr>
          </a:lstStyle>
          <a:p>
            <a:pPr/>
            <a:r>
              <a:t>User researcher</a:t>
            </a:r>
          </a:p>
        </p:txBody>
      </p:sp>
      <p:sp>
        <p:nvSpPr>
          <p:cNvPr id="351" name="Content designer"/>
          <p:cNvSpPr txBox="1"/>
          <p:nvPr/>
        </p:nvSpPr>
        <p:spPr>
          <a:xfrm>
            <a:off x="9667758" y="6310461"/>
            <a:ext cx="4737774" cy="105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FFFFFF"/>
                </a:solidFill>
                <a:latin typeface="GDSTransportWebsite-Bold"/>
                <a:ea typeface="GDSTransportWebsite-Bold"/>
                <a:cs typeface="GDSTransportWebsite-Bold"/>
                <a:sym typeface="GDSTransportWebsite-Bold"/>
              </a:defRPr>
            </a:lvl1pPr>
          </a:lstStyle>
          <a:p>
            <a:pPr/>
            <a:r>
              <a:t>Content designer</a:t>
            </a:r>
          </a:p>
        </p:txBody>
      </p:sp>
      <p:sp>
        <p:nvSpPr>
          <p:cNvPr id="352" name="Interaction designer"/>
          <p:cNvSpPr txBox="1"/>
          <p:nvPr/>
        </p:nvSpPr>
        <p:spPr>
          <a:xfrm>
            <a:off x="9667758" y="7520058"/>
            <a:ext cx="4737774" cy="105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FFFFFF"/>
                </a:solidFill>
                <a:latin typeface="GDSTransportWebsite-Bold"/>
                <a:ea typeface="GDSTransportWebsite-Bold"/>
                <a:cs typeface="GDSTransportWebsite-Bold"/>
                <a:sym typeface="GDSTransportWebsite-Bold"/>
              </a:defRPr>
            </a:lvl1pPr>
          </a:lstStyle>
          <a:p>
            <a:pPr/>
            <a:r>
              <a:t>Interaction designer</a:t>
            </a:r>
          </a:p>
        </p:txBody>
      </p:sp>
      <p:sp>
        <p:nvSpPr>
          <p:cNvPr id="353" name="Service designer"/>
          <p:cNvSpPr txBox="1"/>
          <p:nvPr/>
        </p:nvSpPr>
        <p:spPr>
          <a:xfrm>
            <a:off x="9905996" y="8729656"/>
            <a:ext cx="4737773" cy="105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FFFFFF"/>
                </a:solidFill>
                <a:latin typeface="GDSTransportWebsite-Bold"/>
                <a:ea typeface="GDSTransportWebsite-Bold"/>
                <a:cs typeface="GDSTransportWebsite-Bold"/>
                <a:sym typeface="GDSTransportWebsite-Bold"/>
              </a:defRPr>
            </a:lvl1pPr>
          </a:lstStyle>
          <a:p>
            <a:pPr/>
            <a:r>
              <a:t>Service designer</a:t>
            </a:r>
          </a:p>
        </p:txBody>
      </p:sp>
      <p:sp>
        <p:nvSpPr>
          <p:cNvPr id="354" name="Minister(s)"/>
          <p:cNvSpPr txBox="1"/>
          <p:nvPr/>
        </p:nvSpPr>
        <p:spPr>
          <a:xfrm>
            <a:off x="4681162" y="2650573"/>
            <a:ext cx="4737774" cy="105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FFFFFF"/>
                </a:solidFill>
                <a:latin typeface="GDSTransportWebsite-Bold"/>
                <a:ea typeface="GDSTransportWebsite-Bold"/>
                <a:cs typeface="GDSTransportWebsite-Bold"/>
                <a:sym typeface="GDSTransportWebsite-Bold"/>
              </a:defRPr>
            </a:lvl1pPr>
          </a:lstStyle>
          <a:p>
            <a:pPr/>
            <a:r>
              <a:t>Minister(s)</a:t>
            </a:r>
          </a:p>
        </p:txBody>
      </p:sp>
      <p:sp>
        <p:nvSpPr>
          <p:cNvPr id="355" name="Stakeholders"/>
          <p:cNvSpPr txBox="1"/>
          <p:nvPr/>
        </p:nvSpPr>
        <p:spPr>
          <a:xfrm>
            <a:off x="571652" y="467269"/>
            <a:ext cx="4737774" cy="10575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275DA0"/>
                </a:solidFill>
                <a:latin typeface="GDSTransportWebsite-Bold"/>
                <a:ea typeface="GDSTransportWebsite-Bold"/>
                <a:cs typeface="GDSTransportWebsite-Bold"/>
                <a:sym typeface="GDSTransportWebsite-Bold"/>
              </a:defRPr>
            </a:lvl1pPr>
          </a:lstStyle>
          <a:p>
            <a:pPr/>
            <a:r>
              <a:t>Stakeholders</a:t>
            </a:r>
          </a:p>
        </p:txBody>
      </p:sp>
      <p:sp>
        <p:nvSpPr>
          <p:cNvPr id="356" name="Delivery"/>
          <p:cNvSpPr txBox="1"/>
          <p:nvPr/>
        </p:nvSpPr>
        <p:spPr>
          <a:xfrm>
            <a:off x="19043837" y="467269"/>
            <a:ext cx="4737774" cy="10575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275DA0"/>
                </a:solidFill>
                <a:latin typeface="GDSTransportWebsite-Bold"/>
                <a:ea typeface="GDSTransportWebsite-Bold"/>
                <a:cs typeface="GDSTransportWebsite-Bold"/>
                <a:sym typeface="GDSTransportWebsite-Bold"/>
              </a:defRPr>
            </a:lvl1pPr>
          </a:lstStyle>
          <a:p>
            <a:pPr/>
            <a:r>
              <a:t>Delivery</a:t>
            </a:r>
          </a:p>
        </p:txBody>
      </p:sp>
      <p:sp>
        <p:nvSpPr>
          <p:cNvPr id="357" name="Business analyst"/>
          <p:cNvSpPr txBox="1"/>
          <p:nvPr/>
        </p:nvSpPr>
        <p:spPr>
          <a:xfrm>
            <a:off x="9905996" y="9939253"/>
            <a:ext cx="4737773" cy="105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FFFFFF"/>
                </a:solidFill>
                <a:latin typeface="GDSTransportWebsite-Bold"/>
                <a:ea typeface="GDSTransportWebsite-Bold"/>
                <a:cs typeface="GDSTransportWebsite-Bold"/>
                <a:sym typeface="GDSTransportWebsite-Bold"/>
              </a:defRPr>
            </a:lvl1pPr>
          </a:lstStyle>
          <a:p>
            <a:pPr/>
            <a:r>
              <a:t>Business analyst</a:t>
            </a:r>
          </a:p>
        </p:txBody>
      </p:sp>
      <p:sp>
        <p:nvSpPr>
          <p:cNvPr id="358" name="Government Digital Service"/>
          <p:cNvSpPr txBox="1"/>
          <p:nvPr/>
        </p:nvSpPr>
        <p:spPr>
          <a:xfrm>
            <a:off x="2497858" y="6145575"/>
            <a:ext cx="6313062" cy="105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FFFFFF"/>
                </a:solidFill>
                <a:latin typeface="GDSTransportWebsite-Bold"/>
                <a:ea typeface="GDSTransportWebsite-Bold"/>
                <a:cs typeface="GDSTransportWebsite-Bold"/>
                <a:sym typeface="GDSTransportWebsite-Bold"/>
              </a:defRPr>
            </a:lvl1pPr>
          </a:lstStyle>
          <a:p>
            <a:pPr/>
            <a:r>
              <a:t>Government Digital Service</a:t>
            </a:r>
          </a:p>
        </p:txBody>
      </p:sp>
      <p:sp>
        <p:nvSpPr>
          <p:cNvPr id="359" name="Subject matter expert (SME)"/>
          <p:cNvSpPr txBox="1"/>
          <p:nvPr/>
        </p:nvSpPr>
        <p:spPr>
          <a:xfrm>
            <a:off x="9225753" y="3903894"/>
            <a:ext cx="6098259" cy="105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FFFFFF"/>
                </a:solidFill>
                <a:latin typeface="GDSTransportWebsite-Bold"/>
                <a:ea typeface="GDSTransportWebsite-Bold"/>
                <a:cs typeface="GDSTransportWebsite-Bold"/>
                <a:sym typeface="GDSTransportWebsite-Bold"/>
              </a:defRPr>
            </a:lvl1pPr>
          </a:lstStyle>
          <a:p>
            <a:pPr/>
            <a:r>
              <a:t>Subject matter expert (SME)</a:t>
            </a:r>
          </a:p>
        </p:txBody>
      </p:sp>
      <p:sp>
        <p:nvSpPr>
          <p:cNvPr id="360" name="Developers / engineers"/>
          <p:cNvSpPr txBox="1"/>
          <p:nvPr/>
        </p:nvSpPr>
        <p:spPr>
          <a:xfrm>
            <a:off x="16062317" y="5952335"/>
            <a:ext cx="4737774" cy="105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FFFFFF"/>
                </a:solidFill>
                <a:latin typeface="GDSTransportWebsite-Bold"/>
                <a:ea typeface="GDSTransportWebsite-Bold"/>
                <a:cs typeface="GDSTransportWebsite-Bold"/>
                <a:sym typeface="GDSTransportWebsite-Bold"/>
              </a:defRPr>
            </a:lvl1pPr>
          </a:lstStyle>
          <a:p>
            <a:pPr/>
            <a:r>
              <a:t>Developers / engineers</a:t>
            </a:r>
          </a:p>
        </p:txBody>
      </p:sp>
      <p:sp>
        <p:nvSpPr>
          <p:cNvPr id="361" name="Testers"/>
          <p:cNvSpPr txBox="1"/>
          <p:nvPr/>
        </p:nvSpPr>
        <p:spPr>
          <a:xfrm>
            <a:off x="15615076" y="7457273"/>
            <a:ext cx="4737774" cy="105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FFFFFF"/>
                </a:solidFill>
                <a:latin typeface="GDSTransportWebsite-Bold"/>
                <a:ea typeface="GDSTransportWebsite-Bold"/>
                <a:cs typeface="GDSTransportWebsite-Bold"/>
                <a:sym typeface="GDSTransportWebsite-Bold"/>
              </a:defRPr>
            </a:lvl1pPr>
          </a:lstStyle>
          <a:p>
            <a:pPr/>
            <a:r>
              <a:t>Testers</a:t>
            </a:r>
          </a:p>
        </p:txBody>
      </p:sp>
      <p:sp>
        <p:nvSpPr>
          <p:cNvPr id="362" name="Policy team"/>
          <p:cNvSpPr txBox="1"/>
          <p:nvPr/>
        </p:nvSpPr>
        <p:spPr>
          <a:xfrm>
            <a:off x="2497858" y="4833877"/>
            <a:ext cx="4737774" cy="105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FFFFFF"/>
                </a:solidFill>
                <a:latin typeface="GDSTransportWebsite-Bold"/>
                <a:ea typeface="GDSTransportWebsite-Bold"/>
                <a:cs typeface="GDSTransportWebsite-Bold"/>
                <a:sym typeface="GDSTransportWebsite-Bold"/>
              </a:defRPr>
            </a:lvl1pPr>
          </a:lstStyle>
          <a:p>
            <a:pPr/>
            <a:r>
              <a:t>Policy team</a:t>
            </a:r>
          </a:p>
        </p:txBody>
      </p:sp>
      <p:sp>
        <p:nvSpPr>
          <p:cNvPr id="363" name="Users"/>
          <p:cNvSpPr txBox="1"/>
          <p:nvPr/>
        </p:nvSpPr>
        <p:spPr>
          <a:xfrm>
            <a:off x="3285502" y="3738651"/>
            <a:ext cx="4737774" cy="105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FFFFFF"/>
                </a:solidFill>
                <a:latin typeface="GDSTransportWebsite-Bold"/>
                <a:ea typeface="GDSTransportWebsite-Bold"/>
                <a:cs typeface="GDSTransportWebsite-Bold"/>
                <a:sym typeface="GDSTransportWebsite-Bold"/>
              </a:defRPr>
            </a:lvl1pPr>
          </a:lstStyle>
          <a:p>
            <a:pPr/>
            <a:r>
              <a:t>Users</a:t>
            </a:r>
          </a:p>
        </p:txBody>
      </p:sp>
      <p:sp>
        <p:nvSpPr>
          <p:cNvPr id="364" name="Operations"/>
          <p:cNvSpPr txBox="1"/>
          <p:nvPr/>
        </p:nvSpPr>
        <p:spPr>
          <a:xfrm>
            <a:off x="2497858" y="7457273"/>
            <a:ext cx="6313062" cy="105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FFFFFF"/>
                </a:solidFill>
                <a:latin typeface="GDSTransportWebsite-Bold"/>
                <a:ea typeface="GDSTransportWebsite-Bold"/>
                <a:cs typeface="GDSTransportWebsite-Bold"/>
                <a:sym typeface="GDSTransportWebsite-Bold"/>
              </a:defRPr>
            </a:lvl1pPr>
          </a:lstStyle>
          <a:p>
            <a:pPr/>
            <a:r>
              <a:t>Operations</a:t>
            </a:r>
          </a:p>
        </p:txBody>
      </p:sp>
      <p:sp>
        <p:nvSpPr>
          <p:cNvPr id="365" name="Technical architects"/>
          <p:cNvSpPr txBox="1"/>
          <p:nvPr/>
        </p:nvSpPr>
        <p:spPr>
          <a:xfrm>
            <a:off x="15615076" y="8962211"/>
            <a:ext cx="4737774" cy="105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200">
                <a:solidFill>
                  <a:srgbClr val="FFFFFF"/>
                </a:solidFill>
                <a:latin typeface="GDSTransportWebsite-Bold"/>
                <a:ea typeface="GDSTransportWebsite-Bold"/>
                <a:cs typeface="GDSTransportWebsite-Bold"/>
                <a:sym typeface="GDSTransportWebsite-Bold"/>
              </a:defRPr>
            </a:lvl1pPr>
          </a:lstStyle>
          <a:p>
            <a:pPr/>
            <a:r>
              <a:t>Technical architects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369" name="Line"/>
          <p:cNvSpPr/>
          <p:nvPr/>
        </p:nvSpPr>
        <p:spPr>
          <a:xfrm>
            <a:off x="3884427" y="6896387"/>
            <a:ext cx="709037" cy="1"/>
          </a:xfrm>
          <a:prstGeom prst="line">
            <a:avLst/>
          </a:prstGeom>
          <a:ln w="762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370" name="Understanding"/>
          <p:cNvSpPr txBox="1"/>
          <p:nvPr/>
        </p:nvSpPr>
        <p:spPr>
          <a:xfrm>
            <a:off x="295369" y="6290317"/>
            <a:ext cx="3560999" cy="1135366"/>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005EA5"/>
                </a:solidFill>
                <a:latin typeface="GDSTransportWebsite-Bold"/>
                <a:ea typeface="GDSTransportWebsite-Bold"/>
                <a:cs typeface="GDSTransportWebsite-Bold"/>
                <a:sym typeface="GDSTransportWebsite-Bold"/>
              </a:defRPr>
            </a:lvl1pPr>
          </a:lstStyle>
          <a:p>
            <a:pPr/>
            <a:r>
              <a:t>Understanding</a:t>
            </a:r>
          </a:p>
        </p:txBody>
      </p:sp>
      <p:sp>
        <p:nvSpPr>
          <p:cNvPr id="371" name="Ideate"/>
          <p:cNvSpPr txBox="1"/>
          <p:nvPr/>
        </p:nvSpPr>
        <p:spPr>
          <a:xfrm>
            <a:off x="8931774" y="6290317"/>
            <a:ext cx="3560998" cy="1135366"/>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005EA5"/>
                </a:solidFill>
                <a:latin typeface="GDSTransportWebsite-Bold"/>
                <a:ea typeface="GDSTransportWebsite-Bold"/>
                <a:cs typeface="GDSTransportWebsite-Bold"/>
                <a:sym typeface="GDSTransportWebsite-Bold"/>
              </a:defRPr>
            </a:lvl1pPr>
          </a:lstStyle>
          <a:p>
            <a:pPr/>
            <a:r>
              <a:t>Ideate</a:t>
            </a:r>
          </a:p>
        </p:txBody>
      </p:sp>
      <p:sp>
        <p:nvSpPr>
          <p:cNvPr id="372" name="Define"/>
          <p:cNvSpPr txBox="1"/>
          <p:nvPr/>
        </p:nvSpPr>
        <p:spPr>
          <a:xfrm>
            <a:off x="4613572" y="6290317"/>
            <a:ext cx="3560999" cy="1135366"/>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005EA5"/>
                </a:solidFill>
                <a:latin typeface="GDSTransportWebsite-Bold"/>
                <a:ea typeface="GDSTransportWebsite-Bold"/>
                <a:cs typeface="GDSTransportWebsite-Bold"/>
                <a:sym typeface="GDSTransportWebsite-Bold"/>
              </a:defRPr>
            </a:lvl1pPr>
          </a:lstStyle>
          <a:p>
            <a:pPr/>
            <a:r>
              <a:t>Define</a:t>
            </a:r>
          </a:p>
        </p:txBody>
      </p:sp>
      <p:sp>
        <p:nvSpPr>
          <p:cNvPr id="373" name="Prototype"/>
          <p:cNvSpPr txBox="1"/>
          <p:nvPr/>
        </p:nvSpPr>
        <p:spPr>
          <a:xfrm>
            <a:off x="13242568" y="6290317"/>
            <a:ext cx="3560996" cy="1135366"/>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005EA5"/>
                </a:solidFill>
                <a:latin typeface="GDSTransportWebsite-Bold"/>
                <a:ea typeface="GDSTransportWebsite-Bold"/>
                <a:cs typeface="GDSTransportWebsite-Bold"/>
                <a:sym typeface="GDSTransportWebsite-Bold"/>
              </a:defRPr>
            </a:lvl1pPr>
          </a:lstStyle>
          <a:p>
            <a:pPr/>
            <a:r>
              <a:t>Prototype</a:t>
            </a:r>
          </a:p>
        </p:txBody>
      </p:sp>
      <p:sp>
        <p:nvSpPr>
          <p:cNvPr id="374" name="Test"/>
          <p:cNvSpPr txBox="1"/>
          <p:nvPr/>
        </p:nvSpPr>
        <p:spPr>
          <a:xfrm>
            <a:off x="17568178" y="6290317"/>
            <a:ext cx="3560999" cy="1135366"/>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005EA5"/>
                </a:solidFill>
                <a:latin typeface="GDSTransportWebsite-Bold"/>
                <a:ea typeface="GDSTransportWebsite-Bold"/>
                <a:cs typeface="GDSTransportWebsite-Bold"/>
                <a:sym typeface="GDSTransportWebsite-Bold"/>
              </a:defRPr>
            </a:lvl1pPr>
          </a:lstStyle>
          <a:p>
            <a:pPr/>
            <a:r>
              <a:t>Test</a:t>
            </a:r>
          </a:p>
        </p:txBody>
      </p:sp>
      <p:sp>
        <p:nvSpPr>
          <p:cNvPr id="375" name="Line"/>
          <p:cNvSpPr/>
          <p:nvPr/>
        </p:nvSpPr>
        <p:spPr>
          <a:xfrm>
            <a:off x="8189929" y="6858000"/>
            <a:ext cx="709037" cy="0"/>
          </a:xfrm>
          <a:prstGeom prst="line">
            <a:avLst/>
          </a:prstGeom>
          <a:ln w="762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376" name="Line"/>
          <p:cNvSpPr/>
          <p:nvPr/>
        </p:nvSpPr>
        <p:spPr>
          <a:xfrm>
            <a:off x="12508132" y="6858000"/>
            <a:ext cx="709037" cy="0"/>
          </a:xfrm>
          <a:prstGeom prst="line">
            <a:avLst/>
          </a:prstGeom>
          <a:ln w="762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377" name="Line"/>
          <p:cNvSpPr/>
          <p:nvPr/>
        </p:nvSpPr>
        <p:spPr>
          <a:xfrm>
            <a:off x="16826334" y="6858000"/>
            <a:ext cx="709036" cy="0"/>
          </a:xfrm>
          <a:prstGeom prst="line">
            <a:avLst/>
          </a:prstGeom>
          <a:ln w="762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cxnSp>
        <p:nvCxnSpPr>
          <p:cNvPr id="378" name="Connection Line"/>
          <p:cNvCxnSpPr>
            <a:stCxn id="374" idx="0"/>
            <a:endCxn id="371" idx="0"/>
          </p:cNvCxnSpPr>
          <p:nvPr/>
        </p:nvCxnSpPr>
        <p:spPr>
          <a:xfrm flipH="1">
            <a:off x="10712273" y="6858000"/>
            <a:ext cx="8636405" cy="1"/>
          </a:xfrm>
          <a:prstGeom prst="straightConnector1">
            <a:avLst/>
          </a:prstGeom>
          <a:ln w="76200">
            <a:solidFill>
              <a:srgbClr val="FFFFFF">
                <a:alpha val="30000"/>
              </a:srgbClr>
            </a:solidFill>
            <a:prstDash val="sysDot"/>
            <a:miter lim="400000"/>
            <a:tailEnd type="arrow"/>
          </a:ln>
        </p:spPr>
      </p:cxnSp>
      <p:cxnSp>
        <p:nvCxnSpPr>
          <p:cNvPr id="379" name="Connection Line"/>
          <p:cNvCxnSpPr>
            <a:stCxn id="374" idx="0"/>
            <a:endCxn id="372" idx="0"/>
          </p:cNvCxnSpPr>
          <p:nvPr/>
        </p:nvCxnSpPr>
        <p:spPr>
          <a:xfrm flipH="1">
            <a:off x="6394071" y="6858000"/>
            <a:ext cx="12954607" cy="1"/>
          </a:xfrm>
          <a:prstGeom prst="straightConnector1">
            <a:avLst/>
          </a:prstGeom>
          <a:ln w="76200">
            <a:solidFill>
              <a:srgbClr val="FFFFFF">
                <a:alpha val="30000"/>
              </a:srgbClr>
            </a:solidFill>
            <a:prstDash val="sysDot"/>
            <a:miter lim="400000"/>
            <a:tailEnd type="arrow"/>
          </a:ln>
        </p:spPr>
      </p:cxnSp>
      <p:cxnSp>
        <p:nvCxnSpPr>
          <p:cNvPr id="380" name="Connection Line"/>
          <p:cNvCxnSpPr>
            <a:stCxn id="374" idx="0"/>
            <a:endCxn id="370" idx="0"/>
          </p:cNvCxnSpPr>
          <p:nvPr/>
        </p:nvCxnSpPr>
        <p:spPr>
          <a:xfrm flipH="1">
            <a:off x="2075868" y="6858000"/>
            <a:ext cx="17272810" cy="1"/>
          </a:xfrm>
          <a:prstGeom prst="straightConnector1">
            <a:avLst/>
          </a:prstGeom>
          <a:ln w="76200">
            <a:solidFill>
              <a:srgbClr val="FFFFFF">
                <a:alpha val="30000"/>
              </a:srgbClr>
            </a:solidFill>
            <a:prstDash val="sysDot"/>
            <a:miter lim="400000"/>
            <a:tailEnd type="arrow"/>
          </a:ln>
        </p:spPr>
      </p:cxnSp>
      <p:sp>
        <p:nvSpPr>
          <p:cNvPr id="381" name="Do research to discover who users are what  they do, say, think and feel."/>
          <p:cNvSpPr txBox="1"/>
          <p:nvPr/>
        </p:nvSpPr>
        <p:spPr>
          <a:xfrm>
            <a:off x="295369" y="7917142"/>
            <a:ext cx="3560999" cy="4588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b="0" sz="3200">
                <a:solidFill>
                  <a:srgbClr val="FFFFFF"/>
                </a:solidFill>
                <a:latin typeface="GDSTransportWebsite-Bold"/>
                <a:ea typeface="GDSTransportWebsite-Bold"/>
                <a:cs typeface="GDSTransportWebsite-Bold"/>
                <a:sym typeface="GDSTransportWebsite-Bold"/>
              </a:defRPr>
            </a:lvl1pPr>
          </a:lstStyle>
          <a:p>
            <a:pPr/>
            <a:r>
              <a:t>Do research to discover who users are what  they do, say, think and feel.</a:t>
            </a:r>
          </a:p>
        </p:txBody>
      </p:sp>
      <p:sp>
        <p:nvSpPr>
          <p:cNvPr id="382" name="Combine research and analyse to understand users and their needs."/>
          <p:cNvSpPr txBox="1"/>
          <p:nvPr/>
        </p:nvSpPr>
        <p:spPr>
          <a:xfrm>
            <a:off x="4617951" y="7917142"/>
            <a:ext cx="3611798" cy="4588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b="0" sz="3200">
                <a:solidFill>
                  <a:srgbClr val="FFFFFF"/>
                </a:solidFill>
                <a:latin typeface="GDSTransportWebsite-Bold"/>
                <a:ea typeface="GDSTransportWebsite-Bold"/>
                <a:cs typeface="GDSTransportWebsite-Bold"/>
                <a:sym typeface="GDSTransportWebsite-Bold"/>
              </a:defRPr>
            </a:lvl1pPr>
          </a:lstStyle>
          <a:p>
            <a:pPr/>
            <a:r>
              <a:t>Combine research and analyse to understand users and their needs.</a:t>
            </a:r>
          </a:p>
        </p:txBody>
      </p:sp>
      <p:sp>
        <p:nvSpPr>
          <p:cNvPr id="383" name="Focused on the needs, as a team explore possible ideas. Quantity over quality."/>
          <p:cNvSpPr txBox="1"/>
          <p:nvPr/>
        </p:nvSpPr>
        <p:spPr>
          <a:xfrm>
            <a:off x="8991333" y="7917142"/>
            <a:ext cx="3560998" cy="4588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b="0" sz="3200">
                <a:solidFill>
                  <a:srgbClr val="FFFFFF"/>
                </a:solidFill>
                <a:latin typeface="GDSTransportWebsite-Bold"/>
                <a:ea typeface="GDSTransportWebsite-Bold"/>
                <a:cs typeface="GDSTransportWebsite-Bold"/>
                <a:sym typeface="GDSTransportWebsite-Bold"/>
              </a:defRPr>
            </a:lvl1pPr>
          </a:lstStyle>
          <a:p>
            <a:pPr/>
            <a:r>
              <a:t>Focused on the needs, as a team explore possible ideas. Quantity over quality.</a:t>
            </a:r>
          </a:p>
        </p:txBody>
      </p:sp>
      <p:sp>
        <p:nvSpPr>
          <p:cNvPr id="384" name="Build tactile representations of your ideas. Consider impact versus feasibility."/>
          <p:cNvSpPr txBox="1"/>
          <p:nvPr/>
        </p:nvSpPr>
        <p:spPr>
          <a:xfrm>
            <a:off x="13313914" y="7917142"/>
            <a:ext cx="3418303" cy="4588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b="0" sz="3200">
                <a:solidFill>
                  <a:srgbClr val="FFFFFF"/>
                </a:solidFill>
                <a:latin typeface="GDSTransportWebsite-Bold"/>
                <a:ea typeface="GDSTransportWebsite-Bold"/>
                <a:cs typeface="GDSTransportWebsite-Bold"/>
                <a:sym typeface="GDSTransportWebsite-Bold"/>
              </a:defRPr>
            </a:lvl1pPr>
          </a:lstStyle>
          <a:p>
            <a:pPr/>
            <a:r>
              <a:t>Build tactile representations of your ideas. Consider impact versus feasibility.</a:t>
            </a:r>
          </a:p>
        </p:txBody>
      </p:sp>
      <p:sp>
        <p:nvSpPr>
          <p:cNvPr id="385" name="Put the work in front of users. Find what works and doesn’t work."/>
          <p:cNvSpPr txBox="1"/>
          <p:nvPr/>
        </p:nvSpPr>
        <p:spPr>
          <a:xfrm>
            <a:off x="17493801" y="8042710"/>
            <a:ext cx="3709754" cy="43374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b="0" sz="3200">
                <a:solidFill>
                  <a:srgbClr val="FFFFFF"/>
                </a:solidFill>
                <a:latin typeface="GDSTransportWebsite-Bold"/>
                <a:ea typeface="GDSTransportWebsite-Bold"/>
                <a:cs typeface="GDSTransportWebsite-Bold"/>
                <a:sym typeface="GDSTransportWebsite-Bold"/>
              </a:defRPr>
            </a:lvl1pPr>
          </a:lstStyle>
          <a:p>
            <a:pPr/>
            <a:r>
              <a:t>Put the work in front of users. Find what works and doesn’t work.</a:t>
            </a:r>
          </a:p>
        </p:txBody>
      </p:sp>
      <p:cxnSp>
        <p:nvCxnSpPr>
          <p:cNvPr id="386" name="Connection Line"/>
          <p:cNvCxnSpPr>
            <a:stCxn id="373" idx="0"/>
            <a:endCxn id="371" idx="0"/>
          </p:cNvCxnSpPr>
          <p:nvPr/>
        </p:nvCxnSpPr>
        <p:spPr>
          <a:xfrm flipH="1">
            <a:off x="10712273" y="6858000"/>
            <a:ext cx="4310794" cy="1"/>
          </a:xfrm>
          <a:prstGeom prst="straightConnector1">
            <a:avLst/>
          </a:prstGeom>
          <a:ln w="76200">
            <a:solidFill>
              <a:srgbClr val="FFFFFF">
                <a:alpha val="30000"/>
              </a:srgbClr>
            </a:solidFill>
            <a:prstDash val="sysDot"/>
            <a:miter lim="400000"/>
            <a:tailEnd type="arrow"/>
          </a:ln>
        </p:spPr>
      </p:cxnSp>
      <p:sp>
        <p:nvSpPr>
          <p:cNvPr id="387" name="Production"/>
          <p:cNvSpPr txBox="1"/>
          <p:nvPr/>
        </p:nvSpPr>
        <p:spPr>
          <a:xfrm>
            <a:off x="21871561" y="6290317"/>
            <a:ext cx="3560998" cy="1135366"/>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005EA5"/>
                </a:solidFill>
                <a:latin typeface="GDSTransportWebsite-Bold"/>
                <a:ea typeface="GDSTransportWebsite-Bold"/>
                <a:cs typeface="GDSTransportWebsite-Bold"/>
                <a:sym typeface="GDSTransportWebsite-Bold"/>
              </a:defRPr>
            </a:lvl1pPr>
          </a:lstStyle>
          <a:p>
            <a:pPr/>
            <a:r>
              <a:t>Production</a:t>
            </a:r>
          </a:p>
        </p:txBody>
      </p:sp>
      <p:sp>
        <p:nvSpPr>
          <p:cNvPr id="388" name="Line"/>
          <p:cNvSpPr/>
          <p:nvPr/>
        </p:nvSpPr>
        <p:spPr>
          <a:xfrm>
            <a:off x="21144535" y="6896387"/>
            <a:ext cx="709037" cy="1"/>
          </a:xfrm>
          <a:prstGeom prst="line">
            <a:avLst/>
          </a:prstGeom>
          <a:ln w="762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392" name="Line"/>
          <p:cNvSpPr/>
          <p:nvPr/>
        </p:nvSpPr>
        <p:spPr>
          <a:xfrm>
            <a:off x="3884427" y="6896387"/>
            <a:ext cx="709037" cy="1"/>
          </a:xfrm>
          <a:prstGeom prst="line">
            <a:avLst/>
          </a:prstGeom>
          <a:ln w="762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393" name="Understanding"/>
          <p:cNvSpPr txBox="1"/>
          <p:nvPr/>
        </p:nvSpPr>
        <p:spPr>
          <a:xfrm>
            <a:off x="295369" y="6290317"/>
            <a:ext cx="3560999" cy="1135366"/>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005EA5"/>
                </a:solidFill>
                <a:latin typeface="GDSTransportWebsite-Bold"/>
                <a:ea typeface="GDSTransportWebsite-Bold"/>
                <a:cs typeface="GDSTransportWebsite-Bold"/>
                <a:sym typeface="GDSTransportWebsite-Bold"/>
              </a:defRPr>
            </a:lvl1pPr>
          </a:lstStyle>
          <a:p>
            <a:pPr/>
            <a:r>
              <a:t>Understanding</a:t>
            </a:r>
          </a:p>
        </p:txBody>
      </p:sp>
      <p:sp>
        <p:nvSpPr>
          <p:cNvPr id="394" name="Ideate"/>
          <p:cNvSpPr txBox="1"/>
          <p:nvPr/>
        </p:nvSpPr>
        <p:spPr>
          <a:xfrm>
            <a:off x="8931774" y="6290317"/>
            <a:ext cx="3560998" cy="1135366"/>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005EA5"/>
                </a:solidFill>
                <a:latin typeface="GDSTransportWebsite-Bold"/>
                <a:ea typeface="GDSTransportWebsite-Bold"/>
                <a:cs typeface="GDSTransportWebsite-Bold"/>
                <a:sym typeface="GDSTransportWebsite-Bold"/>
              </a:defRPr>
            </a:lvl1pPr>
          </a:lstStyle>
          <a:p>
            <a:pPr/>
            <a:r>
              <a:t>Ideate</a:t>
            </a:r>
          </a:p>
        </p:txBody>
      </p:sp>
      <p:sp>
        <p:nvSpPr>
          <p:cNvPr id="395" name="Define"/>
          <p:cNvSpPr txBox="1"/>
          <p:nvPr/>
        </p:nvSpPr>
        <p:spPr>
          <a:xfrm>
            <a:off x="4613572" y="6290317"/>
            <a:ext cx="3560999" cy="1135366"/>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005EA5"/>
                </a:solidFill>
                <a:latin typeface="GDSTransportWebsite-Bold"/>
                <a:ea typeface="GDSTransportWebsite-Bold"/>
                <a:cs typeface="GDSTransportWebsite-Bold"/>
                <a:sym typeface="GDSTransportWebsite-Bold"/>
              </a:defRPr>
            </a:lvl1pPr>
          </a:lstStyle>
          <a:p>
            <a:pPr/>
            <a:r>
              <a:t>Define</a:t>
            </a:r>
          </a:p>
        </p:txBody>
      </p:sp>
      <p:sp>
        <p:nvSpPr>
          <p:cNvPr id="396" name="Prototype"/>
          <p:cNvSpPr txBox="1"/>
          <p:nvPr/>
        </p:nvSpPr>
        <p:spPr>
          <a:xfrm>
            <a:off x="13242568" y="6290317"/>
            <a:ext cx="3560996" cy="1135366"/>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005EA5"/>
                </a:solidFill>
                <a:latin typeface="GDSTransportWebsite-Bold"/>
                <a:ea typeface="GDSTransportWebsite-Bold"/>
                <a:cs typeface="GDSTransportWebsite-Bold"/>
                <a:sym typeface="GDSTransportWebsite-Bold"/>
              </a:defRPr>
            </a:lvl1pPr>
          </a:lstStyle>
          <a:p>
            <a:pPr/>
            <a:r>
              <a:t>Prototype</a:t>
            </a:r>
          </a:p>
        </p:txBody>
      </p:sp>
      <p:sp>
        <p:nvSpPr>
          <p:cNvPr id="397" name="Test"/>
          <p:cNvSpPr txBox="1"/>
          <p:nvPr/>
        </p:nvSpPr>
        <p:spPr>
          <a:xfrm>
            <a:off x="17568178" y="6290317"/>
            <a:ext cx="3560999" cy="1135366"/>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005EA5"/>
                </a:solidFill>
                <a:latin typeface="GDSTransportWebsite-Bold"/>
                <a:ea typeface="GDSTransportWebsite-Bold"/>
                <a:cs typeface="GDSTransportWebsite-Bold"/>
                <a:sym typeface="GDSTransportWebsite-Bold"/>
              </a:defRPr>
            </a:lvl1pPr>
          </a:lstStyle>
          <a:p>
            <a:pPr/>
            <a:r>
              <a:t>Test</a:t>
            </a:r>
          </a:p>
        </p:txBody>
      </p:sp>
      <p:sp>
        <p:nvSpPr>
          <p:cNvPr id="398" name="Line"/>
          <p:cNvSpPr/>
          <p:nvPr/>
        </p:nvSpPr>
        <p:spPr>
          <a:xfrm>
            <a:off x="8189929" y="6858000"/>
            <a:ext cx="709037" cy="0"/>
          </a:xfrm>
          <a:prstGeom prst="line">
            <a:avLst/>
          </a:prstGeom>
          <a:ln w="762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399" name="Line"/>
          <p:cNvSpPr/>
          <p:nvPr/>
        </p:nvSpPr>
        <p:spPr>
          <a:xfrm>
            <a:off x="12508132" y="6858000"/>
            <a:ext cx="709037" cy="0"/>
          </a:xfrm>
          <a:prstGeom prst="line">
            <a:avLst/>
          </a:prstGeom>
          <a:ln w="762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400" name="Line"/>
          <p:cNvSpPr/>
          <p:nvPr/>
        </p:nvSpPr>
        <p:spPr>
          <a:xfrm>
            <a:off x="16826334" y="6858000"/>
            <a:ext cx="709036" cy="0"/>
          </a:xfrm>
          <a:prstGeom prst="line">
            <a:avLst/>
          </a:prstGeom>
          <a:ln w="762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cxnSp>
        <p:nvCxnSpPr>
          <p:cNvPr id="401" name="Connection Line"/>
          <p:cNvCxnSpPr>
            <a:stCxn id="397" idx="0"/>
            <a:endCxn id="394" idx="0"/>
          </p:cNvCxnSpPr>
          <p:nvPr/>
        </p:nvCxnSpPr>
        <p:spPr>
          <a:xfrm flipH="1">
            <a:off x="10712273" y="6858000"/>
            <a:ext cx="8636405" cy="1"/>
          </a:xfrm>
          <a:prstGeom prst="straightConnector1">
            <a:avLst/>
          </a:prstGeom>
          <a:ln w="76200">
            <a:solidFill>
              <a:srgbClr val="FFFFFF">
                <a:alpha val="30000"/>
              </a:srgbClr>
            </a:solidFill>
            <a:prstDash val="sysDot"/>
            <a:miter lim="400000"/>
            <a:tailEnd type="arrow"/>
          </a:ln>
        </p:spPr>
      </p:cxnSp>
      <p:cxnSp>
        <p:nvCxnSpPr>
          <p:cNvPr id="402" name="Connection Line"/>
          <p:cNvCxnSpPr>
            <a:stCxn id="397" idx="0"/>
            <a:endCxn id="395" idx="0"/>
          </p:cNvCxnSpPr>
          <p:nvPr/>
        </p:nvCxnSpPr>
        <p:spPr>
          <a:xfrm flipH="1">
            <a:off x="6394071" y="6858000"/>
            <a:ext cx="12954607" cy="1"/>
          </a:xfrm>
          <a:prstGeom prst="straightConnector1">
            <a:avLst/>
          </a:prstGeom>
          <a:ln w="76200">
            <a:solidFill>
              <a:srgbClr val="FFFFFF">
                <a:alpha val="30000"/>
              </a:srgbClr>
            </a:solidFill>
            <a:prstDash val="sysDot"/>
            <a:miter lim="400000"/>
            <a:tailEnd type="arrow"/>
          </a:ln>
        </p:spPr>
      </p:cxnSp>
      <p:cxnSp>
        <p:nvCxnSpPr>
          <p:cNvPr id="403" name="Connection Line"/>
          <p:cNvCxnSpPr>
            <a:stCxn id="397" idx="0"/>
            <a:endCxn id="393" idx="0"/>
          </p:cNvCxnSpPr>
          <p:nvPr/>
        </p:nvCxnSpPr>
        <p:spPr>
          <a:xfrm flipH="1">
            <a:off x="2075868" y="6858000"/>
            <a:ext cx="17272810" cy="1"/>
          </a:xfrm>
          <a:prstGeom prst="straightConnector1">
            <a:avLst/>
          </a:prstGeom>
          <a:ln w="76200">
            <a:solidFill>
              <a:srgbClr val="FFFFFF">
                <a:alpha val="30000"/>
              </a:srgbClr>
            </a:solidFill>
            <a:prstDash val="sysDot"/>
            <a:miter lim="400000"/>
            <a:tailEnd type="arrow"/>
          </a:ln>
        </p:spPr>
      </p:cxnSp>
      <p:sp>
        <p:nvSpPr>
          <p:cNvPr id="404" name="Do research to discover who users are what  they do, say, think and feel."/>
          <p:cNvSpPr txBox="1"/>
          <p:nvPr/>
        </p:nvSpPr>
        <p:spPr>
          <a:xfrm>
            <a:off x="295369" y="7917142"/>
            <a:ext cx="3560999" cy="4588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b="0" sz="3200">
                <a:solidFill>
                  <a:srgbClr val="FFFFFF"/>
                </a:solidFill>
                <a:latin typeface="GDSTransportWebsite-Bold"/>
                <a:ea typeface="GDSTransportWebsite-Bold"/>
                <a:cs typeface="GDSTransportWebsite-Bold"/>
                <a:sym typeface="GDSTransportWebsite-Bold"/>
              </a:defRPr>
            </a:lvl1pPr>
          </a:lstStyle>
          <a:p>
            <a:pPr/>
            <a:r>
              <a:t>Do research to discover who users are what  they do, say, think and feel.</a:t>
            </a:r>
          </a:p>
        </p:txBody>
      </p:sp>
      <p:sp>
        <p:nvSpPr>
          <p:cNvPr id="405" name="Combine research and analyse to understand users and their needs."/>
          <p:cNvSpPr txBox="1"/>
          <p:nvPr/>
        </p:nvSpPr>
        <p:spPr>
          <a:xfrm>
            <a:off x="4617951" y="7917142"/>
            <a:ext cx="3611798" cy="4588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b="0" sz="3200">
                <a:solidFill>
                  <a:srgbClr val="FFFFFF"/>
                </a:solidFill>
                <a:latin typeface="GDSTransportWebsite-Bold"/>
                <a:ea typeface="GDSTransportWebsite-Bold"/>
                <a:cs typeface="GDSTransportWebsite-Bold"/>
                <a:sym typeface="GDSTransportWebsite-Bold"/>
              </a:defRPr>
            </a:lvl1pPr>
          </a:lstStyle>
          <a:p>
            <a:pPr/>
            <a:r>
              <a:t>Combine research and analyse to understand users and their needs.</a:t>
            </a:r>
          </a:p>
        </p:txBody>
      </p:sp>
      <p:sp>
        <p:nvSpPr>
          <p:cNvPr id="406" name="Focused on the needs, as a team explore possible ideas. Quantity over quality."/>
          <p:cNvSpPr txBox="1"/>
          <p:nvPr/>
        </p:nvSpPr>
        <p:spPr>
          <a:xfrm>
            <a:off x="8991333" y="7917142"/>
            <a:ext cx="3560998" cy="4588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b="0" sz="3200">
                <a:solidFill>
                  <a:srgbClr val="FFFFFF"/>
                </a:solidFill>
                <a:latin typeface="GDSTransportWebsite-Bold"/>
                <a:ea typeface="GDSTransportWebsite-Bold"/>
                <a:cs typeface="GDSTransportWebsite-Bold"/>
                <a:sym typeface="GDSTransportWebsite-Bold"/>
              </a:defRPr>
            </a:lvl1pPr>
          </a:lstStyle>
          <a:p>
            <a:pPr/>
            <a:r>
              <a:t>Focused on the needs, as a team explore possible ideas. Quantity over quality.</a:t>
            </a:r>
          </a:p>
        </p:txBody>
      </p:sp>
      <p:sp>
        <p:nvSpPr>
          <p:cNvPr id="407" name="Build tactile representations of your ideas. Consider impact versus feasibility."/>
          <p:cNvSpPr txBox="1"/>
          <p:nvPr/>
        </p:nvSpPr>
        <p:spPr>
          <a:xfrm>
            <a:off x="13313914" y="7917142"/>
            <a:ext cx="3418303" cy="4588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b="0" sz="3200">
                <a:solidFill>
                  <a:srgbClr val="FFFFFF"/>
                </a:solidFill>
                <a:latin typeface="GDSTransportWebsite-Bold"/>
                <a:ea typeface="GDSTransportWebsite-Bold"/>
                <a:cs typeface="GDSTransportWebsite-Bold"/>
                <a:sym typeface="GDSTransportWebsite-Bold"/>
              </a:defRPr>
            </a:lvl1pPr>
          </a:lstStyle>
          <a:p>
            <a:pPr/>
            <a:r>
              <a:t>Build tactile representations of your ideas. Consider impact versus feasibility.</a:t>
            </a:r>
          </a:p>
        </p:txBody>
      </p:sp>
      <p:sp>
        <p:nvSpPr>
          <p:cNvPr id="408" name="Put the work in front of users. Find what works and doesn’t work."/>
          <p:cNvSpPr txBox="1"/>
          <p:nvPr/>
        </p:nvSpPr>
        <p:spPr>
          <a:xfrm>
            <a:off x="17493801" y="8042710"/>
            <a:ext cx="3709754" cy="43374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b="0" sz="3200">
                <a:solidFill>
                  <a:srgbClr val="FFFFFF"/>
                </a:solidFill>
                <a:latin typeface="GDSTransportWebsite-Bold"/>
                <a:ea typeface="GDSTransportWebsite-Bold"/>
                <a:cs typeface="GDSTransportWebsite-Bold"/>
                <a:sym typeface="GDSTransportWebsite-Bold"/>
              </a:defRPr>
            </a:lvl1pPr>
          </a:lstStyle>
          <a:p>
            <a:pPr/>
            <a:r>
              <a:t>Put the work in front of users. Find what works and doesn’t work.</a:t>
            </a:r>
          </a:p>
        </p:txBody>
      </p:sp>
      <p:cxnSp>
        <p:nvCxnSpPr>
          <p:cNvPr id="409" name="Connection Line"/>
          <p:cNvCxnSpPr>
            <a:stCxn id="396" idx="0"/>
            <a:endCxn id="394" idx="0"/>
          </p:cNvCxnSpPr>
          <p:nvPr/>
        </p:nvCxnSpPr>
        <p:spPr>
          <a:xfrm flipH="1">
            <a:off x="10712273" y="6858000"/>
            <a:ext cx="4310794" cy="1"/>
          </a:xfrm>
          <a:prstGeom prst="straightConnector1">
            <a:avLst/>
          </a:prstGeom>
          <a:ln w="76200">
            <a:solidFill>
              <a:srgbClr val="FFFFFF">
                <a:alpha val="30000"/>
              </a:srgbClr>
            </a:solidFill>
            <a:prstDash val="sysDot"/>
            <a:miter lim="400000"/>
            <a:tailEnd type="arrow"/>
          </a:ln>
        </p:spPr>
      </p:cxnSp>
      <p:sp>
        <p:nvSpPr>
          <p:cNvPr id="410" name="Production"/>
          <p:cNvSpPr txBox="1"/>
          <p:nvPr/>
        </p:nvSpPr>
        <p:spPr>
          <a:xfrm>
            <a:off x="21871561" y="6290317"/>
            <a:ext cx="3560998" cy="1135366"/>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005EA5"/>
                </a:solidFill>
                <a:latin typeface="GDSTransportWebsite-Bold"/>
                <a:ea typeface="GDSTransportWebsite-Bold"/>
                <a:cs typeface="GDSTransportWebsite-Bold"/>
                <a:sym typeface="GDSTransportWebsite-Bold"/>
              </a:defRPr>
            </a:lvl1pPr>
          </a:lstStyle>
          <a:p>
            <a:pPr/>
            <a:r>
              <a:t>Production</a:t>
            </a:r>
          </a:p>
        </p:txBody>
      </p:sp>
      <p:sp>
        <p:nvSpPr>
          <p:cNvPr id="411" name="Line"/>
          <p:cNvSpPr/>
          <p:nvPr/>
        </p:nvSpPr>
        <p:spPr>
          <a:xfrm>
            <a:off x="21144535" y="6896387"/>
            <a:ext cx="709037" cy="1"/>
          </a:xfrm>
          <a:prstGeom prst="line">
            <a:avLst/>
          </a:prstGeom>
          <a:ln w="762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412" name="Discovery"/>
          <p:cNvSpPr txBox="1"/>
          <p:nvPr/>
        </p:nvSpPr>
        <p:spPr>
          <a:xfrm>
            <a:off x="269993" y="1109395"/>
            <a:ext cx="8045237" cy="1057500"/>
          </a:xfrm>
          <a:prstGeom prst="rect">
            <a:avLst/>
          </a:prstGeom>
          <a:solidFill>
            <a:srgbClr val="862F84"/>
          </a:solid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lvl="2" algn="l">
              <a:defRPr b="0" sz="3200">
                <a:solidFill>
                  <a:srgbClr val="FFFFFF"/>
                </a:solidFill>
                <a:latin typeface="GDSTransportWebsite-Bold"/>
                <a:ea typeface="GDSTransportWebsite-Bold"/>
                <a:cs typeface="GDSTransportWebsite-Bold"/>
                <a:sym typeface="GDSTransportWebsite-Bold"/>
              </a:defRPr>
            </a:pPr>
            <a:r>
              <a:t>Discovery</a:t>
            </a:r>
          </a:p>
        </p:txBody>
      </p:sp>
      <p:sp>
        <p:nvSpPr>
          <p:cNvPr id="413" name="Rectangle"/>
          <p:cNvSpPr/>
          <p:nvPr/>
        </p:nvSpPr>
        <p:spPr>
          <a:xfrm>
            <a:off x="267343" y="2036720"/>
            <a:ext cx="8050537" cy="130175"/>
          </a:xfrm>
          <a:prstGeom prst="rect">
            <a:avLst/>
          </a:prstGeom>
          <a:solidFill>
            <a:srgbClr val="FFFFFF"/>
          </a:solidFill>
          <a:ln w="12700">
            <a:miter lim="400000"/>
          </a:ln>
        </p:spPr>
        <p:txBody>
          <a:bodyPr lIns="0" tIns="0" rIns="0" bIns="0" anchor="ctr"/>
          <a:lstStyle/>
          <a:p>
            <a:pPr>
              <a:defRPr b="0" sz="3100">
                <a:solidFill>
                  <a:srgbClr val="FFFFFF"/>
                </a:solidFill>
                <a:latin typeface="+mn-lt"/>
                <a:ea typeface="+mn-ea"/>
                <a:cs typeface="+mn-cs"/>
                <a:sym typeface="Helvetica Neue Medium"/>
              </a:defRPr>
            </a:pPr>
          </a:p>
        </p:txBody>
      </p:sp>
      <p:sp>
        <p:nvSpPr>
          <p:cNvPr id="414" name="Alpha"/>
          <p:cNvSpPr txBox="1"/>
          <p:nvPr/>
        </p:nvSpPr>
        <p:spPr>
          <a:xfrm>
            <a:off x="311312" y="2673796"/>
            <a:ext cx="20921041" cy="1057500"/>
          </a:xfrm>
          <a:prstGeom prst="rect">
            <a:avLst/>
          </a:prstGeom>
          <a:solidFill>
            <a:srgbClr val="C6427F"/>
          </a:solid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lvl="2" algn="l">
              <a:defRPr b="0" sz="3200">
                <a:solidFill>
                  <a:srgbClr val="FFFFFF"/>
                </a:solidFill>
                <a:latin typeface="GDSTransportWebsite-Bold"/>
                <a:ea typeface="GDSTransportWebsite-Bold"/>
                <a:cs typeface="GDSTransportWebsite-Bold"/>
                <a:sym typeface="GDSTransportWebsite-Bold"/>
              </a:defRPr>
            </a:pPr>
            <a:r>
              <a:t>Alpha</a:t>
            </a:r>
          </a:p>
        </p:txBody>
      </p:sp>
      <p:sp>
        <p:nvSpPr>
          <p:cNvPr id="415" name="Rectangle"/>
          <p:cNvSpPr/>
          <p:nvPr/>
        </p:nvSpPr>
        <p:spPr>
          <a:xfrm>
            <a:off x="317806" y="3601121"/>
            <a:ext cx="20908053" cy="130175"/>
          </a:xfrm>
          <a:prstGeom prst="rect">
            <a:avLst/>
          </a:prstGeom>
          <a:solidFill>
            <a:srgbClr val="FFFFFF"/>
          </a:solidFill>
          <a:ln w="12700">
            <a:miter lim="400000"/>
          </a:ln>
        </p:spPr>
        <p:txBody>
          <a:bodyPr lIns="0" tIns="0" rIns="0" bIns="0" anchor="ctr"/>
          <a:lstStyle/>
          <a:p>
            <a:pPr>
              <a:defRPr b="0" sz="3100">
                <a:solidFill>
                  <a:srgbClr val="FFFFFF"/>
                </a:solidFill>
                <a:latin typeface="+mn-lt"/>
                <a:ea typeface="+mn-ea"/>
                <a:cs typeface="+mn-cs"/>
                <a:sym typeface="Helvetica Neue Medium"/>
              </a:defRPr>
            </a:pPr>
          </a:p>
        </p:txBody>
      </p:sp>
      <p:sp>
        <p:nvSpPr>
          <p:cNvPr id="416" name="Beta"/>
          <p:cNvSpPr txBox="1"/>
          <p:nvPr/>
        </p:nvSpPr>
        <p:spPr>
          <a:xfrm>
            <a:off x="352860" y="4238197"/>
            <a:ext cx="25230209" cy="1057500"/>
          </a:xfrm>
          <a:prstGeom prst="rect">
            <a:avLst/>
          </a:prstGeom>
          <a:solidFill>
            <a:srgbClr val="E67E40"/>
          </a:solid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lvl="2" algn="l">
              <a:defRPr b="0" sz="3200">
                <a:solidFill>
                  <a:srgbClr val="FFFFFF"/>
                </a:solidFill>
                <a:latin typeface="GDSTransportWebsite-Bold"/>
                <a:ea typeface="GDSTransportWebsite-Bold"/>
                <a:cs typeface="GDSTransportWebsite-Bold"/>
                <a:sym typeface="GDSTransportWebsite-Bold"/>
              </a:defRPr>
            </a:pPr>
            <a:r>
              <a:t>Beta</a:t>
            </a:r>
          </a:p>
        </p:txBody>
      </p:sp>
      <p:sp>
        <p:nvSpPr>
          <p:cNvPr id="417" name="Rectangle"/>
          <p:cNvSpPr/>
          <p:nvPr/>
        </p:nvSpPr>
        <p:spPr>
          <a:xfrm>
            <a:off x="355906" y="5175921"/>
            <a:ext cx="24121641" cy="130175"/>
          </a:xfrm>
          <a:prstGeom prst="rect">
            <a:avLst/>
          </a:prstGeom>
          <a:solidFill>
            <a:srgbClr val="FFFFFF"/>
          </a:solidFill>
          <a:ln w="12700">
            <a:miter lim="400000"/>
          </a:ln>
        </p:spPr>
        <p:txBody>
          <a:bodyPr lIns="0" tIns="0" rIns="0" bIns="0" anchor="ctr"/>
          <a:lstStyle/>
          <a:p>
            <a:pPr>
              <a:defRPr b="0" sz="31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421" name="Line"/>
          <p:cNvSpPr/>
          <p:nvPr/>
        </p:nvSpPr>
        <p:spPr>
          <a:xfrm>
            <a:off x="1910552" y="10278643"/>
            <a:ext cx="331494" cy="1"/>
          </a:xfrm>
          <a:prstGeom prst="line">
            <a:avLst/>
          </a:prstGeom>
          <a:ln w="508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422" name="Rectangle"/>
          <p:cNvSpPr txBox="1"/>
          <p:nvPr/>
        </p:nvSpPr>
        <p:spPr>
          <a:xfrm>
            <a:off x="232574" y="10013236"/>
            <a:ext cx="1664860" cy="530814"/>
          </a:xfrm>
          <a:prstGeom prst="rect">
            <a:avLst/>
          </a:prstGeom>
          <a:solidFill>
            <a:srgbClr val="FFFFFF"/>
          </a:solidFill>
          <a:ln w="50800">
            <a:solidFill>
              <a:srgbClr val="FFFFFF"/>
            </a:solidFill>
            <a:miter lim="400000"/>
          </a:ln>
        </p:spPr>
        <p:txBody>
          <a:bodyPr lIns="50800" tIns="50800" rIns="50800" bIns="50800" anchor="ctr">
            <a:normAutofit fontScale="100000" lnSpcReduction="0"/>
          </a:bodyPr>
          <a:lstStyle/>
          <a:p>
            <a:pPr>
              <a:defRPr b="0" sz="3600">
                <a:solidFill>
                  <a:srgbClr val="005EA5"/>
                </a:solidFill>
                <a:latin typeface="GDSTransportWebsite-Bold"/>
                <a:ea typeface="GDSTransportWebsite-Bold"/>
                <a:cs typeface="GDSTransportWebsite-Bold"/>
                <a:sym typeface="GDSTransportWebsite-Bold"/>
              </a:defRPr>
            </a:pPr>
          </a:p>
        </p:txBody>
      </p:sp>
      <p:sp>
        <p:nvSpPr>
          <p:cNvPr id="423" name="Rectangle"/>
          <p:cNvSpPr txBox="1"/>
          <p:nvPr/>
        </p:nvSpPr>
        <p:spPr>
          <a:xfrm>
            <a:off x="4270318" y="9995289"/>
            <a:ext cx="1664860" cy="530814"/>
          </a:xfrm>
          <a:prstGeom prst="rect">
            <a:avLst/>
          </a:prstGeom>
          <a:solidFill>
            <a:srgbClr val="FFFFFF"/>
          </a:solidFill>
          <a:ln w="50800">
            <a:solidFill>
              <a:srgbClr val="FFFFFF"/>
            </a:solidFill>
            <a:miter lim="400000"/>
          </a:ln>
        </p:spPr>
        <p:txBody>
          <a:bodyPr lIns="50800" tIns="50800" rIns="50800" bIns="50800" anchor="ctr">
            <a:normAutofit fontScale="100000" lnSpcReduction="0"/>
          </a:bodyPr>
          <a:lstStyle/>
          <a:p>
            <a:pPr>
              <a:defRPr b="0" sz="3600">
                <a:solidFill>
                  <a:srgbClr val="005EA5"/>
                </a:solidFill>
                <a:latin typeface="GDSTransportWebsite-Bold"/>
                <a:ea typeface="GDSTransportWebsite-Bold"/>
                <a:cs typeface="GDSTransportWebsite-Bold"/>
                <a:sym typeface="GDSTransportWebsite-Bold"/>
              </a:defRPr>
            </a:pPr>
          </a:p>
        </p:txBody>
      </p:sp>
      <p:sp>
        <p:nvSpPr>
          <p:cNvPr id="424" name="Rectangle"/>
          <p:cNvSpPr txBox="1"/>
          <p:nvPr/>
        </p:nvSpPr>
        <p:spPr>
          <a:xfrm>
            <a:off x="2251446" y="9995289"/>
            <a:ext cx="1664860" cy="530814"/>
          </a:xfrm>
          <a:prstGeom prst="rect">
            <a:avLst/>
          </a:prstGeom>
          <a:solidFill>
            <a:srgbClr val="FFFFFF"/>
          </a:solidFill>
          <a:ln w="50800">
            <a:solidFill>
              <a:srgbClr val="FFFFFF"/>
            </a:solidFill>
            <a:miter lim="400000"/>
          </a:ln>
        </p:spPr>
        <p:txBody>
          <a:bodyPr lIns="50800" tIns="50800" rIns="50800" bIns="50800" anchor="ctr">
            <a:normAutofit fontScale="100000" lnSpcReduction="0"/>
          </a:bodyPr>
          <a:lstStyle/>
          <a:p>
            <a:pPr>
              <a:defRPr b="0" sz="3600">
                <a:solidFill>
                  <a:srgbClr val="005EA5"/>
                </a:solidFill>
                <a:latin typeface="GDSTransportWebsite-Bold"/>
                <a:ea typeface="GDSTransportWebsite-Bold"/>
                <a:cs typeface="GDSTransportWebsite-Bold"/>
                <a:sym typeface="GDSTransportWebsite-Bold"/>
              </a:defRPr>
            </a:pPr>
          </a:p>
        </p:txBody>
      </p:sp>
      <p:sp>
        <p:nvSpPr>
          <p:cNvPr id="425" name="Rectangle"/>
          <p:cNvSpPr txBox="1"/>
          <p:nvPr/>
        </p:nvSpPr>
        <p:spPr>
          <a:xfrm>
            <a:off x="6285727" y="9995289"/>
            <a:ext cx="1664859" cy="530814"/>
          </a:xfrm>
          <a:prstGeom prst="rect">
            <a:avLst/>
          </a:prstGeom>
          <a:solidFill>
            <a:srgbClr val="FFFFFF"/>
          </a:solidFill>
          <a:ln w="50800">
            <a:solidFill>
              <a:srgbClr val="FFFFFF"/>
            </a:solidFill>
            <a:miter lim="400000"/>
          </a:ln>
        </p:spPr>
        <p:txBody>
          <a:bodyPr lIns="50800" tIns="50800" rIns="50800" bIns="50800" anchor="ctr">
            <a:normAutofit fontScale="100000" lnSpcReduction="0"/>
          </a:bodyPr>
          <a:lstStyle/>
          <a:p>
            <a:pPr>
              <a:defRPr b="0" sz="3600">
                <a:solidFill>
                  <a:srgbClr val="005EA5"/>
                </a:solidFill>
                <a:latin typeface="GDSTransportWebsite-Bold"/>
                <a:ea typeface="GDSTransportWebsite-Bold"/>
                <a:cs typeface="GDSTransportWebsite-Bold"/>
                <a:sym typeface="GDSTransportWebsite-Bold"/>
              </a:defRPr>
            </a:pPr>
          </a:p>
        </p:txBody>
      </p:sp>
      <p:sp>
        <p:nvSpPr>
          <p:cNvPr id="426" name="Rectangle"/>
          <p:cNvSpPr txBox="1"/>
          <p:nvPr/>
        </p:nvSpPr>
        <p:spPr>
          <a:xfrm>
            <a:off x="8308062" y="9995289"/>
            <a:ext cx="1664860" cy="530814"/>
          </a:xfrm>
          <a:prstGeom prst="rect">
            <a:avLst/>
          </a:prstGeom>
          <a:solidFill>
            <a:srgbClr val="FFFFFF"/>
          </a:solidFill>
          <a:ln w="50800">
            <a:solidFill>
              <a:srgbClr val="FFFFFF"/>
            </a:solidFill>
            <a:miter lim="400000"/>
          </a:ln>
        </p:spPr>
        <p:txBody>
          <a:bodyPr lIns="50800" tIns="50800" rIns="50800" bIns="50800" anchor="ctr">
            <a:normAutofit fontScale="100000" lnSpcReduction="0"/>
          </a:bodyPr>
          <a:lstStyle/>
          <a:p>
            <a:pPr>
              <a:defRPr b="0" sz="3600">
                <a:solidFill>
                  <a:srgbClr val="005EA5"/>
                </a:solidFill>
                <a:latin typeface="GDSTransportWebsite-Bold"/>
                <a:ea typeface="GDSTransportWebsite-Bold"/>
                <a:cs typeface="GDSTransportWebsite-Bold"/>
                <a:sym typeface="GDSTransportWebsite-Bold"/>
              </a:defRPr>
            </a:pPr>
          </a:p>
        </p:txBody>
      </p:sp>
      <p:sp>
        <p:nvSpPr>
          <p:cNvPr id="427" name="Line"/>
          <p:cNvSpPr/>
          <p:nvPr/>
        </p:nvSpPr>
        <p:spPr>
          <a:xfrm>
            <a:off x="3923486" y="10260696"/>
            <a:ext cx="331494" cy="1"/>
          </a:xfrm>
          <a:prstGeom prst="line">
            <a:avLst/>
          </a:prstGeom>
          <a:ln w="508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428" name="Line"/>
          <p:cNvSpPr/>
          <p:nvPr/>
        </p:nvSpPr>
        <p:spPr>
          <a:xfrm>
            <a:off x="5942359" y="10260696"/>
            <a:ext cx="331493" cy="1"/>
          </a:xfrm>
          <a:prstGeom prst="line">
            <a:avLst/>
          </a:prstGeom>
          <a:ln w="508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429" name="Line"/>
          <p:cNvSpPr/>
          <p:nvPr/>
        </p:nvSpPr>
        <p:spPr>
          <a:xfrm>
            <a:off x="7961231" y="10260696"/>
            <a:ext cx="331493" cy="1"/>
          </a:xfrm>
          <a:prstGeom prst="line">
            <a:avLst/>
          </a:prstGeom>
          <a:ln w="508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cxnSp>
        <p:nvCxnSpPr>
          <p:cNvPr id="430" name="Connection Line"/>
          <p:cNvCxnSpPr>
            <a:stCxn id="426" idx="0"/>
            <a:endCxn id="423" idx="0"/>
          </p:cNvCxnSpPr>
          <p:nvPr/>
        </p:nvCxnSpPr>
        <p:spPr>
          <a:xfrm flipH="1">
            <a:off x="5102748" y="10260696"/>
            <a:ext cx="4037745" cy="1"/>
          </a:xfrm>
          <a:prstGeom prst="straightConnector1">
            <a:avLst/>
          </a:prstGeom>
          <a:ln w="50800">
            <a:solidFill>
              <a:srgbClr val="FFFFFF">
                <a:alpha val="30000"/>
              </a:srgbClr>
            </a:solidFill>
            <a:prstDash val="sysDot"/>
            <a:miter lim="400000"/>
            <a:tailEnd type="arrow"/>
          </a:ln>
        </p:spPr>
      </p:cxnSp>
      <p:cxnSp>
        <p:nvCxnSpPr>
          <p:cNvPr id="431" name="Connection Line"/>
          <p:cNvCxnSpPr>
            <a:stCxn id="426" idx="0"/>
            <a:endCxn id="424" idx="0"/>
          </p:cNvCxnSpPr>
          <p:nvPr/>
        </p:nvCxnSpPr>
        <p:spPr>
          <a:xfrm flipH="1">
            <a:off x="3083876" y="10260696"/>
            <a:ext cx="6056617" cy="1"/>
          </a:xfrm>
          <a:prstGeom prst="straightConnector1">
            <a:avLst/>
          </a:prstGeom>
          <a:ln w="50800">
            <a:solidFill>
              <a:srgbClr val="FFFFFF">
                <a:alpha val="30000"/>
              </a:srgbClr>
            </a:solidFill>
            <a:prstDash val="sysDot"/>
            <a:miter lim="400000"/>
            <a:tailEnd type="arrow"/>
          </a:ln>
        </p:spPr>
      </p:cxnSp>
      <p:cxnSp>
        <p:nvCxnSpPr>
          <p:cNvPr id="432" name="Connection Line"/>
          <p:cNvCxnSpPr>
            <a:stCxn id="426" idx="0"/>
            <a:endCxn id="422" idx="0"/>
          </p:cNvCxnSpPr>
          <p:nvPr/>
        </p:nvCxnSpPr>
        <p:spPr>
          <a:xfrm flipH="1">
            <a:off x="1065004" y="10260696"/>
            <a:ext cx="8075489" cy="17948"/>
          </a:xfrm>
          <a:prstGeom prst="straightConnector1">
            <a:avLst/>
          </a:prstGeom>
          <a:ln w="50800">
            <a:solidFill>
              <a:srgbClr val="FFFFFF">
                <a:alpha val="30000"/>
              </a:srgbClr>
            </a:solidFill>
            <a:prstDash val="sysDot"/>
            <a:miter lim="400000"/>
            <a:tailEnd type="arrow"/>
          </a:ln>
        </p:spPr>
      </p:cxnSp>
      <p:cxnSp>
        <p:nvCxnSpPr>
          <p:cNvPr id="433" name="Connection Line"/>
          <p:cNvCxnSpPr>
            <a:stCxn id="425" idx="0"/>
            <a:endCxn id="423" idx="0"/>
          </p:cNvCxnSpPr>
          <p:nvPr/>
        </p:nvCxnSpPr>
        <p:spPr>
          <a:xfrm flipH="1">
            <a:off x="5102748" y="10260696"/>
            <a:ext cx="2015409" cy="1"/>
          </a:xfrm>
          <a:prstGeom prst="straightConnector1">
            <a:avLst/>
          </a:prstGeom>
          <a:ln w="76200">
            <a:solidFill>
              <a:srgbClr val="FFFFFF">
                <a:alpha val="30000"/>
              </a:srgbClr>
            </a:solidFill>
            <a:prstDash val="sysDot"/>
            <a:miter lim="400000"/>
            <a:tailEnd type="arrow"/>
          </a:ln>
        </p:spPr>
      </p:cxnSp>
      <p:sp>
        <p:nvSpPr>
          <p:cNvPr id="434" name="Rectangle"/>
          <p:cNvSpPr txBox="1"/>
          <p:nvPr/>
        </p:nvSpPr>
        <p:spPr>
          <a:xfrm>
            <a:off x="10320005" y="9995289"/>
            <a:ext cx="1664860" cy="530814"/>
          </a:xfrm>
          <a:prstGeom prst="rect">
            <a:avLst/>
          </a:prstGeom>
          <a:solidFill>
            <a:srgbClr val="FFFFFF"/>
          </a:solidFill>
          <a:ln w="50800">
            <a:solidFill>
              <a:srgbClr val="FFFFFF"/>
            </a:solidFill>
            <a:miter lim="400000"/>
          </a:ln>
        </p:spPr>
        <p:txBody>
          <a:bodyPr lIns="50800" tIns="50800" rIns="50800" bIns="50800" anchor="ctr">
            <a:normAutofit fontScale="100000" lnSpcReduction="0"/>
          </a:bodyPr>
          <a:lstStyle/>
          <a:p>
            <a:pPr>
              <a:defRPr b="0" sz="3600">
                <a:solidFill>
                  <a:srgbClr val="005EA5"/>
                </a:solidFill>
                <a:latin typeface="GDSTransportWebsite-Bold"/>
                <a:ea typeface="GDSTransportWebsite-Bold"/>
                <a:cs typeface="GDSTransportWebsite-Bold"/>
                <a:sym typeface="GDSTransportWebsite-Bold"/>
              </a:defRPr>
            </a:pPr>
          </a:p>
        </p:txBody>
      </p:sp>
      <p:sp>
        <p:nvSpPr>
          <p:cNvPr id="435" name="Line"/>
          <p:cNvSpPr/>
          <p:nvPr/>
        </p:nvSpPr>
        <p:spPr>
          <a:xfrm>
            <a:off x="9980102" y="10278643"/>
            <a:ext cx="331494" cy="1"/>
          </a:xfrm>
          <a:prstGeom prst="line">
            <a:avLst/>
          </a:prstGeom>
          <a:ln w="508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436" name="Line"/>
          <p:cNvSpPr/>
          <p:nvPr/>
        </p:nvSpPr>
        <p:spPr>
          <a:xfrm>
            <a:off x="14077112" y="10278643"/>
            <a:ext cx="331494" cy="1"/>
          </a:xfrm>
          <a:prstGeom prst="line">
            <a:avLst/>
          </a:prstGeom>
          <a:ln w="508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437" name="Rectangle"/>
          <p:cNvSpPr txBox="1"/>
          <p:nvPr/>
        </p:nvSpPr>
        <p:spPr>
          <a:xfrm>
            <a:off x="12399135" y="10013236"/>
            <a:ext cx="1664860" cy="530814"/>
          </a:xfrm>
          <a:prstGeom prst="rect">
            <a:avLst/>
          </a:prstGeom>
          <a:solidFill>
            <a:srgbClr val="FFFFFF"/>
          </a:solidFill>
          <a:ln w="50800">
            <a:solidFill>
              <a:srgbClr val="FFFFFF"/>
            </a:solidFill>
            <a:miter lim="400000"/>
          </a:ln>
        </p:spPr>
        <p:txBody>
          <a:bodyPr lIns="50800" tIns="50800" rIns="50800" bIns="50800" anchor="ctr">
            <a:normAutofit fontScale="100000" lnSpcReduction="0"/>
          </a:bodyPr>
          <a:lstStyle/>
          <a:p>
            <a:pPr>
              <a:defRPr b="0" sz="3600">
                <a:solidFill>
                  <a:srgbClr val="005EA5"/>
                </a:solidFill>
                <a:latin typeface="GDSTransportWebsite-Bold"/>
                <a:ea typeface="GDSTransportWebsite-Bold"/>
                <a:cs typeface="GDSTransportWebsite-Bold"/>
                <a:sym typeface="GDSTransportWebsite-Bold"/>
              </a:defRPr>
            </a:pPr>
          </a:p>
        </p:txBody>
      </p:sp>
      <p:sp>
        <p:nvSpPr>
          <p:cNvPr id="438" name="Rectangle"/>
          <p:cNvSpPr txBox="1"/>
          <p:nvPr/>
        </p:nvSpPr>
        <p:spPr>
          <a:xfrm>
            <a:off x="16436878" y="9995289"/>
            <a:ext cx="1664860" cy="530814"/>
          </a:xfrm>
          <a:prstGeom prst="rect">
            <a:avLst/>
          </a:prstGeom>
          <a:solidFill>
            <a:srgbClr val="FFFFFF"/>
          </a:solidFill>
          <a:ln w="50800">
            <a:solidFill>
              <a:srgbClr val="FFFFFF"/>
            </a:solidFill>
            <a:miter lim="400000"/>
          </a:ln>
        </p:spPr>
        <p:txBody>
          <a:bodyPr lIns="50800" tIns="50800" rIns="50800" bIns="50800" anchor="ctr">
            <a:normAutofit fontScale="100000" lnSpcReduction="0"/>
          </a:bodyPr>
          <a:lstStyle/>
          <a:p>
            <a:pPr>
              <a:defRPr b="0" sz="3600">
                <a:solidFill>
                  <a:srgbClr val="005EA5"/>
                </a:solidFill>
                <a:latin typeface="GDSTransportWebsite-Bold"/>
                <a:ea typeface="GDSTransportWebsite-Bold"/>
                <a:cs typeface="GDSTransportWebsite-Bold"/>
                <a:sym typeface="GDSTransportWebsite-Bold"/>
              </a:defRPr>
            </a:pPr>
          </a:p>
        </p:txBody>
      </p:sp>
      <p:sp>
        <p:nvSpPr>
          <p:cNvPr id="439" name="Rectangle"/>
          <p:cNvSpPr txBox="1"/>
          <p:nvPr/>
        </p:nvSpPr>
        <p:spPr>
          <a:xfrm>
            <a:off x="14418006" y="9995289"/>
            <a:ext cx="1664860" cy="530814"/>
          </a:xfrm>
          <a:prstGeom prst="rect">
            <a:avLst/>
          </a:prstGeom>
          <a:solidFill>
            <a:srgbClr val="FFFFFF"/>
          </a:solidFill>
          <a:ln w="50800">
            <a:solidFill>
              <a:srgbClr val="FFFFFF"/>
            </a:solidFill>
            <a:miter lim="400000"/>
          </a:ln>
        </p:spPr>
        <p:txBody>
          <a:bodyPr lIns="50800" tIns="50800" rIns="50800" bIns="50800" anchor="ctr">
            <a:normAutofit fontScale="100000" lnSpcReduction="0"/>
          </a:bodyPr>
          <a:lstStyle/>
          <a:p>
            <a:pPr>
              <a:defRPr b="0" sz="3600">
                <a:solidFill>
                  <a:srgbClr val="005EA5"/>
                </a:solidFill>
                <a:latin typeface="GDSTransportWebsite-Bold"/>
                <a:ea typeface="GDSTransportWebsite-Bold"/>
                <a:cs typeface="GDSTransportWebsite-Bold"/>
                <a:sym typeface="GDSTransportWebsite-Bold"/>
              </a:defRPr>
            </a:pPr>
          </a:p>
        </p:txBody>
      </p:sp>
      <p:sp>
        <p:nvSpPr>
          <p:cNvPr id="440" name="Rectangle"/>
          <p:cNvSpPr txBox="1"/>
          <p:nvPr/>
        </p:nvSpPr>
        <p:spPr>
          <a:xfrm>
            <a:off x="18452287" y="9995289"/>
            <a:ext cx="1664859" cy="530814"/>
          </a:xfrm>
          <a:prstGeom prst="rect">
            <a:avLst/>
          </a:prstGeom>
          <a:solidFill>
            <a:srgbClr val="FFFFFF"/>
          </a:solidFill>
          <a:ln w="50800">
            <a:solidFill>
              <a:srgbClr val="FFFFFF"/>
            </a:solidFill>
            <a:miter lim="400000"/>
          </a:ln>
        </p:spPr>
        <p:txBody>
          <a:bodyPr lIns="50800" tIns="50800" rIns="50800" bIns="50800" anchor="ctr">
            <a:normAutofit fontScale="100000" lnSpcReduction="0"/>
          </a:bodyPr>
          <a:lstStyle/>
          <a:p>
            <a:pPr>
              <a:defRPr b="0" sz="3600">
                <a:solidFill>
                  <a:srgbClr val="005EA5"/>
                </a:solidFill>
                <a:latin typeface="GDSTransportWebsite-Bold"/>
                <a:ea typeface="GDSTransportWebsite-Bold"/>
                <a:cs typeface="GDSTransportWebsite-Bold"/>
                <a:sym typeface="GDSTransportWebsite-Bold"/>
              </a:defRPr>
            </a:pPr>
          </a:p>
        </p:txBody>
      </p:sp>
      <p:sp>
        <p:nvSpPr>
          <p:cNvPr id="441" name="Rectangle"/>
          <p:cNvSpPr txBox="1"/>
          <p:nvPr/>
        </p:nvSpPr>
        <p:spPr>
          <a:xfrm>
            <a:off x="20474623" y="9995289"/>
            <a:ext cx="1664859" cy="530814"/>
          </a:xfrm>
          <a:prstGeom prst="rect">
            <a:avLst/>
          </a:prstGeom>
          <a:solidFill>
            <a:srgbClr val="FFFFFF"/>
          </a:solidFill>
          <a:ln w="50800">
            <a:solidFill>
              <a:srgbClr val="FFFFFF"/>
            </a:solidFill>
            <a:miter lim="400000"/>
          </a:ln>
        </p:spPr>
        <p:txBody>
          <a:bodyPr lIns="50800" tIns="50800" rIns="50800" bIns="50800" anchor="ctr">
            <a:normAutofit fontScale="100000" lnSpcReduction="0"/>
          </a:bodyPr>
          <a:lstStyle/>
          <a:p>
            <a:pPr>
              <a:defRPr b="0" sz="3600">
                <a:solidFill>
                  <a:srgbClr val="005EA5"/>
                </a:solidFill>
                <a:latin typeface="GDSTransportWebsite-Bold"/>
                <a:ea typeface="GDSTransportWebsite-Bold"/>
                <a:cs typeface="GDSTransportWebsite-Bold"/>
                <a:sym typeface="GDSTransportWebsite-Bold"/>
              </a:defRPr>
            </a:pPr>
          </a:p>
        </p:txBody>
      </p:sp>
      <p:sp>
        <p:nvSpPr>
          <p:cNvPr id="442" name="Line"/>
          <p:cNvSpPr/>
          <p:nvPr/>
        </p:nvSpPr>
        <p:spPr>
          <a:xfrm>
            <a:off x="16090047" y="10260696"/>
            <a:ext cx="331493" cy="1"/>
          </a:xfrm>
          <a:prstGeom prst="line">
            <a:avLst/>
          </a:prstGeom>
          <a:ln w="508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443" name="Line"/>
          <p:cNvSpPr/>
          <p:nvPr/>
        </p:nvSpPr>
        <p:spPr>
          <a:xfrm>
            <a:off x="18108919" y="10260696"/>
            <a:ext cx="331494" cy="1"/>
          </a:xfrm>
          <a:prstGeom prst="line">
            <a:avLst/>
          </a:prstGeom>
          <a:ln w="508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444" name="Line"/>
          <p:cNvSpPr/>
          <p:nvPr/>
        </p:nvSpPr>
        <p:spPr>
          <a:xfrm>
            <a:off x="20127791" y="10260696"/>
            <a:ext cx="331494" cy="1"/>
          </a:xfrm>
          <a:prstGeom prst="line">
            <a:avLst/>
          </a:prstGeom>
          <a:ln w="508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cxnSp>
        <p:nvCxnSpPr>
          <p:cNvPr id="445" name="Connection Line"/>
          <p:cNvCxnSpPr>
            <a:stCxn id="441" idx="0"/>
            <a:endCxn id="438" idx="0"/>
          </p:cNvCxnSpPr>
          <p:nvPr/>
        </p:nvCxnSpPr>
        <p:spPr>
          <a:xfrm flipH="1">
            <a:off x="17269308" y="10260696"/>
            <a:ext cx="4037745" cy="1"/>
          </a:xfrm>
          <a:prstGeom prst="straightConnector1">
            <a:avLst/>
          </a:prstGeom>
          <a:ln w="50800">
            <a:solidFill>
              <a:srgbClr val="FFFFFF">
                <a:alpha val="30000"/>
              </a:srgbClr>
            </a:solidFill>
            <a:prstDash val="sysDot"/>
            <a:miter lim="400000"/>
            <a:tailEnd type="arrow"/>
          </a:ln>
        </p:spPr>
      </p:cxnSp>
      <p:cxnSp>
        <p:nvCxnSpPr>
          <p:cNvPr id="446" name="Connection Line"/>
          <p:cNvCxnSpPr>
            <a:stCxn id="441" idx="0"/>
            <a:endCxn id="439" idx="0"/>
          </p:cNvCxnSpPr>
          <p:nvPr/>
        </p:nvCxnSpPr>
        <p:spPr>
          <a:xfrm flipH="1">
            <a:off x="15250436" y="10260696"/>
            <a:ext cx="6056617" cy="1"/>
          </a:xfrm>
          <a:prstGeom prst="straightConnector1">
            <a:avLst/>
          </a:prstGeom>
          <a:ln w="50800">
            <a:solidFill>
              <a:srgbClr val="FFFFFF">
                <a:alpha val="30000"/>
              </a:srgbClr>
            </a:solidFill>
            <a:prstDash val="sysDot"/>
            <a:miter lim="400000"/>
            <a:tailEnd type="arrow"/>
          </a:ln>
        </p:spPr>
      </p:cxnSp>
      <p:cxnSp>
        <p:nvCxnSpPr>
          <p:cNvPr id="447" name="Connection Line"/>
          <p:cNvCxnSpPr>
            <a:stCxn id="441" idx="0"/>
            <a:endCxn id="437" idx="0"/>
          </p:cNvCxnSpPr>
          <p:nvPr/>
        </p:nvCxnSpPr>
        <p:spPr>
          <a:xfrm flipH="1">
            <a:off x="13231564" y="10260696"/>
            <a:ext cx="8075489" cy="17948"/>
          </a:xfrm>
          <a:prstGeom prst="straightConnector1">
            <a:avLst/>
          </a:prstGeom>
          <a:ln w="50800">
            <a:solidFill>
              <a:srgbClr val="FFFFFF">
                <a:alpha val="30000"/>
              </a:srgbClr>
            </a:solidFill>
            <a:prstDash val="sysDot"/>
            <a:miter lim="400000"/>
            <a:tailEnd type="arrow"/>
          </a:ln>
        </p:spPr>
      </p:cxnSp>
      <p:cxnSp>
        <p:nvCxnSpPr>
          <p:cNvPr id="448" name="Connection Line"/>
          <p:cNvCxnSpPr>
            <a:stCxn id="440" idx="0"/>
            <a:endCxn id="438" idx="0"/>
          </p:cNvCxnSpPr>
          <p:nvPr/>
        </p:nvCxnSpPr>
        <p:spPr>
          <a:xfrm flipH="1">
            <a:off x="17269308" y="10260696"/>
            <a:ext cx="2015409" cy="1"/>
          </a:xfrm>
          <a:prstGeom prst="straightConnector1">
            <a:avLst/>
          </a:prstGeom>
          <a:ln w="76200">
            <a:solidFill>
              <a:srgbClr val="FFFFFF">
                <a:alpha val="30000"/>
              </a:srgbClr>
            </a:solidFill>
            <a:prstDash val="sysDot"/>
            <a:miter lim="400000"/>
            <a:tailEnd type="arrow"/>
          </a:ln>
        </p:spPr>
      </p:cxnSp>
      <p:sp>
        <p:nvSpPr>
          <p:cNvPr id="449" name="Rectangle"/>
          <p:cNvSpPr txBox="1"/>
          <p:nvPr/>
        </p:nvSpPr>
        <p:spPr>
          <a:xfrm>
            <a:off x="22485337" y="9977342"/>
            <a:ext cx="1664860" cy="566708"/>
          </a:xfrm>
          <a:prstGeom prst="rect">
            <a:avLst/>
          </a:prstGeom>
          <a:solidFill>
            <a:srgbClr val="8B985A"/>
          </a:solidFill>
          <a:ln w="50800">
            <a:solidFill>
              <a:srgbClr val="8B985A"/>
            </a:solidFill>
            <a:miter lim="400000"/>
          </a:ln>
        </p:spPr>
        <p:txBody>
          <a:bodyPr lIns="50800" tIns="50800" rIns="50800" bIns="50800" anchor="ctr">
            <a:normAutofit fontScale="100000" lnSpcReduction="0"/>
          </a:bodyPr>
          <a:lstStyle/>
          <a:p>
            <a:pPr>
              <a:defRPr b="0" sz="3600">
                <a:solidFill>
                  <a:srgbClr val="005EA5"/>
                </a:solidFill>
                <a:latin typeface="GDSTransportWebsite-Bold"/>
                <a:ea typeface="GDSTransportWebsite-Bold"/>
                <a:cs typeface="GDSTransportWebsite-Bold"/>
                <a:sym typeface="GDSTransportWebsite-Bold"/>
              </a:defRPr>
            </a:pPr>
          </a:p>
        </p:txBody>
      </p:sp>
      <p:sp>
        <p:nvSpPr>
          <p:cNvPr id="450" name="Line"/>
          <p:cNvSpPr/>
          <p:nvPr/>
        </p:nvSpPr>
        <p:spPr>
          <a:xfrm>
            <a:off x="22146662" y="10278643"/>
            <a:ext cx="331493" cy="1"/>
          </a:xfrm>
          <a:prstGeom prst="line">
            <a:avLst/>
          </a:prstGeom>
          <a:ln w="508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451" name="Line"/>
          <p:cNvSpPr/>
          <p:nvPr/>
        </p:nvSpPr>
        <p:spPr>
          <a:xfrm>
            <a:off x="12061704" y="10278643"/>
            <a:ext cx="331494" cy="1"/>
          </a:xfrm>
          <a:prstGeom prst="line">
            <a:avLst/>
          </a:prstGeom>
          <a:ln w="508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452" name="Designing"/>
          <p:cNvSpPr txBox="1"/>
          <p:nvPr>
            <p:ph type="ctrTitle"/>
          </p:nvPr>
        </p:nvSpPr>
        <p:spPr>
          <a:xfrm>
            <a:off x="260863" y="3146550"/>
            <a:ext cx="10909680" cy="6788180"/>
          </a:xfrm>
          <a:prstGeom prst="rect">
            <a:avLst/>
          </a:prstGeom>
        </p:spPr>
        <p:txBody>
          <a:bodyPr anchor="ctr"/>
          <a:lstStyle>
            <a:lvl1pPr>
              <a:defRPr sz="9400">
                <a:solidFill>
                  <a:srgbClr val="FFFFFF"/>
                </a:solidFill>
                <a:latin typeface="GDSTransportWebsite-Bold"/>
                <a:ea typeface="GDSTransportWebsite-Bold"/>
                <a:cs typeface="GDSTransportWebsite-Bold"/>
                <a:sym typeface="GDSTransportWebsite-Bold"/>
              </a:defRPr>
            </a:lvl1pPr>
          </a:lstStyle>
          <a:p>
            <a:pPr/>
            <a:r>
              <a:t>Designing</a:t>
            </a:r>
          </a:p>
        </p:txBody>
      </p:sp>
      <p:sp>
        <p:nvSpPr>
          <p:cNvPr id="453" name="Developing"/>
          <p:cNvSpPr txBox="1"/>
          <p:nvPr/>
        </p:nvSpPr>
        <p:spPr>
          <a:xfrm>
            <a:off x="11066064" y="3146550"/>
            <a:ext cx="10379460" cy="67881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9400">
                <a:solidFill>
                  <a:srgbClr val="FFFFFF"/>
                </a:solidFill>
                <a:latin typeface="GDSTransportWebsite-Bold"/>
                <a:ea typeface="GDSTransportWebsite-Bold"/>
                <a:cs typeface="GDSTransportWebsite-Bold"/>
                <a:sym typeface="GDSTransportWebsite-Bold"/>
              </a:defRPr>
            </a:lvl1pPr>
          </a:lstStyle>
          <a:p>
            <a:pPr/>
            <a:r>
              <a:t>Developing</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457" name="Continual gradual improvement"/>
          <p:cNvSpPr txBox="1"/>
          <p:nvPr>
            <p:ph type="ctrTitle"/>
          </p:nvPr>
        </p:nvSpPr>
        <p:spPr>
          <a:xfrm>
            <a:off x="1778000" y="1397366"/>
            <a:ext cx="20828000" cy="10921268"/>
          </a:xfrm>
          <a:prstGeom prst="rect">
            <a:avLst/>
          </a:prstGeom>
        </p:spPr>
        <p:txBody>
          <a:bodyPr anchor="ctr"/>
          <a:lstStyle>
            <a:lvl1pPr algn="l">
              <a:defRPr sz="9600">
                <a:solidFill>
                  <a:srgbClr val="FFFFFF"/>
                </a:solidFill>
                <a:latin typeface="GDSTransportWebsite-Bold"/>
                <a:ea typeface="GDSTransportWebsite-Bold"/>
                <a:cs typeface="GDSTransportWebsite-Bold"/>
                <a:sym typeface="GDSTransportWebsite-Bold"/>
              </a:defRPr>
            </a:lvl1pPr>
          </a:lstStyle>
          <a:p>
            <a:pPr/>
            <a:r>
              <a:t>Continual gradual improvement</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461" name="What’s the worst that could happen?"/>
          <p:cNvSpPr txBox="1"/>
          <p:nvPr>
            <p:ph type="ctrTitle"/>
          </p:nvPr>
        </p:nvSpPr>
        <p:spPr>
          <a:xfrm>
            <a:off x="1778000" y="1397366"/>
            <a:ext cx="20828000" cy="10921268"/>
          </a:xfrm>
          <a:prstGeom prst="rect">
            <a:avLst/>
          </a:prstGeom>
        </p:spPr>
        <p:txBody>
          <a:bodyPr anchor="ctr"/>
          <a:lstStyle>
            <a:lvl1pPr algn="l">
              <a:defRPr sz="9600">
                <a:solidFill>
                  <a:srgbClr val="FFFFFF"/>
                </a:solidFill>
                <a:latin typeface="GDSTransportWebsite-Bold"/>
                <a:ea typeface="GDSTransportWebsite-Bold"/>
                <a:cs typeface="GDSTransportWebsite-Bold"/>
                <a:sym typeface="GDSTransportWebsite-Bold"/>
              </a:defRPr>
            </a:lvl1pPr>
          </a:lstStyle>
          <a:p>
            <a:pPr/>
            <a:r>
              <a:t>What’s the worst that could happen?</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465" name="Find what works –…"/>
          <p:cNvSpPr txBox="1"/>
          <p:nvPr>
            <p:ph type="ctrTitle"/>
          </p:nvPr>
        </p:nvSpPr>
        <p:spPr>
          <a:xfrm>
            <a:off x="1778000" y="1397366"/>
            <a:ext cx="20828000" cy="10921268"/>
          </a:xfrm>
          <a:prstGeom prst="rect">
            <a:avLst/>
          </a:prstGeom>
        </p:spPr>
        <p:txBody>
          <a:bodyPr anchor="ctr"/>
          <a:lstStyle/>
          <a:p>
            <a:pPr algn="l">
              <a:defRPr sz="9600">
                <a:solidFill>
                  <a:srgbClr val="FFFFFF"/>
                </a:solidFill>
                <a:latin typeface="GDSTransportWebsite-Bold"/>
                <a:ea typeface="GDSTransportWebsite-Bold"/>
                <a:cs typeface="GDSTransportWebsite-Bold"/>
                <a:sym typeface="GDSTransportWebsite-Bold"/>
              </a:defRPr>
            </a:pPr>
            <a:r>
              <a:t>Find what works </a:t>
            </a:r>
            <a:r>
              <a:rPr sz="9400"/>
              <a:t>–</a:t>
            </a:r>
          </a:p>
          <a:p>
            <a:pPr algn="l">
              <a:defRPr sz="9600">
                <a:solidFill>
                  <a:srgbClr val="FFFFFF"/>
                </a:solidFill>
                <a:latin typeface="GDSTransportWebsite-Bold"/>
                <a:ea typeface="GDSTransportWebsite-Bold"/>
                <a:cs typeface="GDSTransportWebsite-Bold"/>
                <a:sym typeface="GDSTransportWebsite-Bold"/>
              </a:defRPr>
            </a:pPr>
            <a:r>
              <a:t>and what doesn’t work.</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469" name="Finding what works needs understanding."/>
          <p:cNvSpPr txBox="1"/>
          <p:nvPr>
            <p:ph type="ctrTitle"/>
          </p:nvPr>
        </p:nvSpPr>
        <p:spPr>
          <a:xfrm>
            <a:off x="1778000" y="1397366"/>
            <a:ext cx="20828000" cy="10921268"/>
          </a:xfrm>
          <a:prstGeom prst="rect">
            <a:avLst/>
          </a:prstGeom>
        </p:spPr>
        <p:txBody>
          <a:bodyPr anchor="ctr"/>
          <a:lstStyle>
            <a:lvl1pPr algn="l">
              <a:defRPr sz="9600">
                <a:solidFill>
                  <a:srgbClr val="FFFFFF"/>
                </a:solidFill>
                <a:latin typeface="GDSTransportWebsite-Bold"/>
                <a:ea typeface="GDSTransportWebsite-Bold"/>
                <a:cs typeface="GDSTransportWebsite-Bold"/>
                <a:sym typeface="GDSTransportWebsite-Bold"/>
              </a:defRPr>
            </a:lvl1pPr>
          </a:lstStyle>
          <a:p>
            <a:pPr/>
            <a:r>
              <a:t>Finding what works needs understanding.</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Design is how it looks.”"/>
          <p:cNvSpPr txBox="1"/>
          <p:nvPr>
            <p:ph type="ctrTitle"/>
          </p:nvPr>
        </p:nvSpPr>
        <p:spPr>
          <a:xfrm>
            <a:off x="1778000" y="1397366"/>
            <a:ext cx="20828000" cy="10921268"/>
          </a:xfrm>
          <a:prstGeom prst="rect">
            <a:avLst/>
          </a:prstGeom>
        </p:spPr>
        <p:txBody>
          <a:bodyPr anchor="ctr"/>
          <a:lstStyle>
            <a:lvl1pPr algn="l">
              <a:defRPr sz="9600">
                <a:solidFill>
                  <a:srgbClr val="005EA5"/>
                </a:solidFill>
                <a:latin typeface="GDSTransportWebsite-Bold"/>
                <a:ea typeface="GDSTransportWebsite-Bold"/>
                <a:cs typeface="GDSTransportWebsite-Bold"/>
                <a:sym typeface="GDSTransportWebsite-Bold"/>
              </a:defRPr>
            </a:lvl1pPr>
          </a:lstStyle>
          <a:p>
            <a:pPr/>
            <a:r>
              <a:t>“Design is how it looks.”</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473" name="Frameworks."/>
          <p:cNvSpPr txBox="1"/>
          <p:nvPr>
            <p:ph type="ctrTitle"/>
          </p:nvPr>
        </p:nvSpPr>
        <p:spPr>
          <a:xfrm>
            <a:off x="1778000" y="1397366"/>
            <a:ext cx="20828000" cy="10921268"/>
          </a:xfrm>
          <a:prstGeom prst="rect">
            <a:avLst/>
          </a:prstGeom>
        </p:spPr>
        <p:txBody>
          <a:bodyPr anchor="ctr"/>
          <a:lstStyle>
            <a:lvl1pPr algn="l">
              <a:defRPr sz="9600">
                <a:solidFill>
                  <a:srgbClr val="FFFFFF"/>
                </a:solidFill>
                <a:latin typeface="GDSTransportWebsite-Bold"/>
                <a:ea typeface="GDSTransportWebsite-Bold"/>
                <a:cs typeface="GDSTransportWebsite-Bold"/>
                <a:sym typeface="GDSTransportWebsite-Bold"/>
              </a:defRPr>
            </a:lvl1pPr>
          </a:lstStyle>
          <a:p>
            <a:pPr/>
            <a:r>
              <a:t>Frameworks.</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477" name="Just.…"/>
          <p:cNvSpPr txBox="1"/>
          <p:nvPr>
            <p:ph type="ctrTitle"/>
          </p:nvPr>
        </p:nvSpPr>
        <p:spPr>
          <a:xfrm>
            <a:off x="1778000" y="1397366"/>
            <a:ext cx="20828000" cy="10921268"/>
          </a:xfrm>
          <a:prstGeom prst="rect">
            <a:avLst/>
          </a:prstGeom>
        </p:spPr>
        <p:txBody>
          <a:bodyPr anchor="ctr"/>
          <a:lstStyle/>
          <a:p>
            <a:pPr algn="l">
              <a:defRPr sz="19600">
                <a:solidFill>
                  <a:srgbClr val="FFFFFF"/>
                </a:solidFill>
                <a:latin typeface="GDSTransportWebsite-Bold"/>
                <a:ea typeface="GDSTransportWebsite-Bold"/>
                <a:cs typeface="GDSTransportWebsite-Bold"/>
                <a:sym typeface="GDSTransportWebsite-Bold"/>
              </a:defRPr>
            </a:pPr>
            <a:r>
              <a:t>Just.</a:t>
            </a:r>
          </a:p>
          <a:p>
            <a:pPr algn="l">
              <a:defRPr sz="19600">
                <a:solidFill>
                  <a:srgbClr val="FFFFFF"/>
                </a:solidFill>
                <a:latin typeface="GDSTransportWebsite-Bold"/>
                <a:ea typeface="GDSTransportWebsite-Bold"/>
                <a:cs typeface="GDSTransportWebsite-Bold"/>
                <a:sym typeface="GDSTransportWebsite-Bold"/>
              </a:defRPr>
            </a:pPr>
            <a:r>
              <a:t>enough.</a:t>
            </a:r>
          </a:p>
          <a:p>
            <a:pPr algn="l">
              <a:defRPr sz="19600">
                <a:solidFill>
                  <a:srgbClr val="FFFFFF"/>
                </a:solidFill>
                <a:latin typeface="GDSTransportWebsite-Bold"/>
                <a:ea typeface="GDSTransportWebsite-Bold"/>
                <a:cs typeface="GDSTransportWebsite-Bold"/>
                <a:sym typeface="GDSTransportWebsite-Bold"/>
              </a:defRPr>
            </a:pPr>
            <a:r>
              <a:t>process.</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479" name="Context.…"/>
          <p:cNvSpPr txBox="1"/>
          <p:nvPr>
            <p:ph type="ctrTitle"/>
          </p:nvPr>
        </p:nvSpPr>
        <p:spPr>
          <a:xfrm>
            <a:off x="1778000" y="1397366"/>
            <a:ext cx="20828000" cy="10921268"/>
          </a:xfrm>
          <a:prstGeom prst="rect">
            <a:avLst/>
          </a:prstGeom>
        </p:spPr>
        <p:txBody>
          <a:bodyPr anchor="ctr"/>
          <a:lstStyle/>
          <a:p>
            <a:pPr algn="l">
              <a:defRPr sz="18800">
                <a:solidFill>
                  <a:srgbClr val="FFFFFF"/>
                </a:solidFill>
                <a:latin typeface="GDSTransportWebsite-Bold"/>
                <a:ea typeface="GDSTransportWebsite-Bold"/>
                <a:cs typeface="GDSTransportWebsite-Bold"/>
                <a:sym typeface="GDSTransportWebsite-Bold"/>
              </a:defRPr>
            </a:pPr>
            <a:r>
              <a:t>Context.</a:t>
            </a:r>
          </a:p>
          <a:p>
            <a:pPr algn="l">
              <a:defRPr sz="18800">
                <a:solidFill>
                  <a:srgbClr val="FFFFFF"/>
                </a:solidFill>
                <a:latin typeface="GDSTransportWebsite-Bold"/>
                <a:ea typeface="GDSTransportWebsite-Bold"/>
                <a:cs typeface="GDSTransportWebsite-Bold"/>
                <a:sym typeface="GDSTransportWebsite-Bold"/>
              </a:defRPr>
            </a:pPr>
            <a:r>
              <a:t>Context.</a:t>
            </a:r>
          </a:p>
          <a:p>
            <a:pPr algn="l">
              <a:defRPr sz="18800">
                <a:solidFill>
                  <a:srgbClr val="FFFFFF"/>
                </a:solidFill>
                <a:latin typeface="GDSTransportWebsite-Bold"/>
                <a:ea typeface="GDSTransportWebsite-Bold"/>
                <a:cs typeface="GDSTransportWebsite-Bold"/>
                <a:sym typeface="GDSTransportWebsite-Bold"/>
              </a:defRPr>
            </a:pPr>
            <a:r>
              <a:t>Context.</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483" name="Agreement."/>
          <p:cNvSpPr txBox="1"/>
          <p:nvPr>
            <p:ph type="ctrTitle"/>
          </p:nvPr>
        </p:nvSpPr>
        <p:spPr>
          <a:xfrm>
            <a:off x="1778000" y="1397366"/>
            <a:ext cx="20828000" cy="10921268"/>
          </a:xfrm>
          <a:prstGeom prst="rect">
            <a:avLst/>
          </a:prstGeom>
        </p:spPr>
        <p:txBody>
          <a:bodyPr anchor="ctr"/>
          <a:lstStyle>
            <a:lvl1pPr algn="l">
              <a:defRPr sz="18800">
                <a:solidFill>
                  <a:srgbClr val="FFFFFF"/>
                </a:solidFill>
                <a:latin typeface="GDSTransportWebsite-Bold"/>
                <a:ea typeface="GDSTransportWebsite-Bold"/>
                <a:cs typeface="GDSTransportWebsite-Bold"/>
                <a:sym typeface="GDSTransportWebsite-Bold"/>
              </a:defRPr>
            </a:lvl1pPr>
          </a:lstStyle>
          <a:p>
            <a:pPr/>
            <a:r>
              <a:t>Agreement.</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5" name="The goal…"/>
          <p:cNvSpPr txBox="1"/>
          <p:nvPr>
            <p:ph type="ctrTitle"/>
          </p:nvPr>
        </p:nvSpPr>
        <p:spPr>
          <a:xfrm>
            <a:off x="1778000" y="1397366"/>
            <a:ext cx="20828000" cy="10921268"/>
          </a:xfrm>
          <a:prstGeom prst="rect">
            <a:avLst/>
          </a:prstGeom>
        </p:spPr>
        <p:txBody>
          <a:bodyPr anchor="ctr"/>
          <a:lstStyle/>
          <a:p>
            <a:pPr algn="l">
              <a:defRPr sz="9600">
                <a:solidFill>
                  <a:srgbClr val="005EA5"/>
                </a:solidFill>
                <a:latin typeface="GDS Transport Website Light"/>
                <a:ea typeface="GDS Transport Website Light"/>
                <a:cs typeface="GDS Transport Website Light"/>
                <a:sym typeface="GDS Transport Website Light"/>
              </a:defRPr>
            </a:pPr>
            <a:r>
              <a:t>The goal</a:t>
            </a:r>
          </a:p>
          <a:p>
            <a:pPr algn="l">
              <a:defRPr sz="9600">
                <a:solidFill>
                  <a:srgbClr val="005EA5"/>
                </a:solidFill>
                <a:latin typeface="GDSTransportWebsite-Bold"/>
                <a:ea typeface="GDSTransportWebsite-Bold"/>
                <a:cs typeface="GDSTransportWebsite-Bold"/>
                <a:sym typeface="GDSTransportWebsite-Bold"/>
              </a:defRPr>
            </a:pPr>
            <a:r>
              <a:t>Services and products that are designed using knowledge over assumptions.</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7" name="“A prototype is an early sample, model, or release of a product built to test a concept or process or to act as a thing to be replicated or learned from.”"/>
          <p:cNvSpPr txBox="1"/>
          <p:nvPr>
            <p:ph type="ctrTitle"/>
          </p:nvPr>
        </p:nvSpPr>
        <p:spPr>
          <a:xfrm>
            <a:off x="1778000" y="1397366"/>
            <a:ext cx="20828000" cy="10921268"/>
          </a:xfrm>
          <a:prstGeom prst="rect">
            <a:avLst/>
          </a:prstGeom>
        </p:spPr>
        <p:txBody>
          <a:bodyPr anchor="ctr"/>
          <a:lstStyle>
            <a:lvl1pPr marL="533400" indent="-533400" algn="l">
              <a:defRPr sz="9600">
                <a:solidFill>
                  <a:srgbClr val="005EA5"/>
                </a:solidFill>
                <a:latin typeface="GDSTransportWebsite-Bold"/>
                <a:ea typeface="GDSTransportWebsite-Bold"/>
                <a:cs typeface="GDSTransportWebsite-Bold"/>
                <a:sym typeface="GDSTransportWebsite-Bold"/>
              </a:defRPr>
            </a:lvl1pPr>
          </a:lstStyle>
          <a:p>
            <a:pPr/>
            <a:r>
              <a:t>“A prototype is an early sample, model, or release of a product built to test a concept or process or to act as a thing to be replicated or learned from.”</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9" name="“A prototype is an early sample, model, or release of a product built to test a concept or process or to act as a thing to be replicated or learned from.”"/>
          <p:cNvSpPr txBox="1"/>
          <p:nvPr>
            <p:ph type="ctrTitle"/>
          </p:nvPr>
        </p:nvSpPr>
        <p:spPr>
          <a:xfrm>
            <a:off x="1778000" y="1397366"/>
            <a:ext cx="20828000" cy="10921268"/>
          </a:xfrm>
          <a:prstGeom prst="rect">
            <a:avLst/>
          </a:prstGeom>
        </p:spPr>
        <p:txBody>
          <a:bodyPr anchor="ctr"/>
          <a:lstStyle/>
          <a:p>
            <a:pPr marL="533400" indent="-533400" algn="l">
              <a:defRPr sz="9600">
                <a:solidFill>
                  <a:srgbClr val="005EA5"/>
                </a:solidFill>
                <a:latin typeface="GDSTransportWebsite-Bold"/>
                <a:ea typeface="GDSTransportWebsite-Bold"/>
                <a:cs typeface="GDSTransportWebsite-Bold"/>
                <a:sym typeface="GDSTransportWebsite-Bold"/>
              </a:defRPr>
            </a:pPr>
            <a:r>
              <a:t>“A prototype is </a:t>
            </a:r>
            <a:r>
              <a:rPr>
                <a:solidFill>
                  <a:srgbClr val="005EA5">
                    <a:alpha val="30000"/>
                  </a:srgbClr>
                </a:solidFill>
              </a:rPr>
              <a:t>an early sample,</a:t>
            </a:r>
            <a:r>
              <a:t> model</a:t>
            </a:r>
            <a:r>
              <a:rPr>
                <a:solidFill>
                  <a:srgbClr val="005EA5">
                    <a:alpha val="30000"/>
                  </a:srgbClr>
                </a:solidFill>
              </a:rPr>
              <a:t>, or release of a product built</a:t>
            </a:r>
            <a:r>
              <a:t> to test a concept or process </a:t>
            </a:r>
            <a:r>
              <a:rPr>
                <a:solidFill>
                  <a:srgbClr val="005EA5">
                    <a:alpha val="30000"/>
                  </a:srgbClr>
                </a:solidFill>
              </a:rPr>
              <a:t>or to act</a:t>
            </a:r>
            <a:r>
              <a:t> as a thing to be </a:t>
            </a:r>
            <a:r>
              <a:rPr>
                <a:solidFill>
                  <a:srgbClr val="005EA5">
                    <a:alpha val="30000"/>
                  </a:srgbClr>
                </a:solidFill>
              </a:rPr>
              <a:t>replicated or</a:t>
            </a:r>
            <a:r>
              <a:t> learned from.”</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1" name="“A prototype is a model to test a concept or process as a thing to be learned from.”"/>
          <p:cNvSpPr txBox="1"/>
          <p:nvPr>
            <p:ph type="ctrTitle"/>
          </p:nvPr>
        </p:nvSpPr>
        <p:spPr>
          <a:xfrm>
            <a:off x="1778000" y="1397366"/>
            <a:ext cx="20828000" cy="10921268"/>
          </a:xfrm>
          <a:prstGeom prst="rect">
            <a:avLst/>
          </a:prstGeom>
        </p:spPr>
        <p:txBody>
          <a:bodyPr anchor="ctr"/>
          <a:lstStyle>
            <a:lvl1pPr marL="533400" indent="-533400" algn="l">
              <a:defRPr sz="9600">
                <a:solidFill>
                  <a:srgbClr val="005EA5"/>
                </a:solidFill>
                <a:latin typeface="GDSTransportWebsite-Bold"/>
                <a:ea typeface="GDSTransportWebsite-Bold"/>
                <a:cs typeface="GDSTransportWebsite-Bold"/>
                <a:sym typeface="GDSTransportWebsite-Bold"/>
              </a:defRPr>
            </a:lvl1pPr>
          </a:lstStyle>
          <a:p>
            <a:pPr/>
            <a:r>
              <a:t>“A prototype is a model to test a concept or process as a thing to be learned from.”</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3" name="Y9eVzQtyu6DsCNEBSXVIjKBKKZh_RqlU1BidNtAkZGR3jFkRY7a0tbb102tNHQeiTFGBUbbkOFuYIkNv1NWeFKmk24aFc1VHuI8X9wn8mv5zVB-A8wUqR8tf0j2oVCOGWbW9qmRIosc.jpg" descr="Y9eVzQtyu6DsCNEBSXVIjKBKKZh_RqlU1BidNtAkZGR3jFkRY7a0tbb102tNHQeiTFGBUbbkOFuYIkNv1NWeFKmk24aFc1VHuI8X9wn8mv5zVB-A8wUqR8tf0j2oVCOGWbW9qmRIosc.jpg"/>
          <p:cNvPicPr>
            <a:picLocks noChangeAspect="1"/>
          </p:cNvPicPr>
          <p:nvPr/>
        </p:nvPicPr>
        <p:blipFill>
          <a:blip r:embed="rId2">
            <a:extLst/>
          </a:blip>
          <a:stretch>
            <a:fillRect/>
          </a:stretch>
        </p:blipFill>
        <p:spPr>
          <a:xfrm>
            <a:off x="-27033" y="-3957275"/>
            <a:ext cx="24704104" cy="18528079"/>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495" name="A prototype allows you to…"/>
          <p:cNvSpPr txBox="1"/>
          <p:nvPr>
            <p:ph type="ctrTitle"/>
          </p:nvPr>
        </p:nvSpPr>
        <p:spPr>
          <a:xfrm>
            <a:off x="1778000" y="1397366"/>
            <a:ext cx="20828000" cy="10921268"/>
          </a:xfrm>
          <a:prstGeom prst="rect">
            <a:avLst/>
          </a:prstGeom>
        </p:spPr>
        <p:txBody>
          <a:bodyPr anchor="ctr"/>
          <a:lstStyle/>
          <a:p>
            <a:pPr algn="l" defTabSz="457200">
              <a:lnSpc>
                <a:spcPts val="17900"/>
              </a:lnSpc>
              <a:defRPr sz="9600">
                <a:solidFill>
                  <a:srgbClr val="FFFFFF"/>
                </a:solidFill>
                <a:latin typeface="GDS Transport Website Light"/>
                <a:ea typeface="GDS Transport Website Light"/>
                <a:cs typeface="GDS Transport Website Light"/>
                <a:sym typeface="GDS Transport Website Light"/>
              </a:defRPr>
            </a:pPr>
            <a:r>
              <a:t>A prototype allows you to</a:t>
            </a:r>
            <a:endParaRPr>
              <a:solidFill>
                <a:srgbClr val="000000"/>
              </a:solidFill>
            </a:endParaRPr>
          </a:p>
          <a:p>
            <a:pPr algn="l" defTabSz="457200">
              <a:lnSpc>
                <a:spcPts val="21100"/>
              </a:lnSpc>
              <a:defRPr sz="9600">
                <a:solidFill>
                  <a:srgbClr val="FFFFFF"/>
                </a:solidFill>
                <a:latin typeface="GDSTransportWebsite-Bold"/>
                <a:ea typeface="GDSTransportWebsite-Bold"/>
                <a:cs typeface="GDSTransportWebsite-Bold"/>
                <a:sym typeface="GDSTransportWebsite-Bold"/>
              </a:defRPr>
            </a:pPr>
            <a:r>
              <a:t>explore an idea, a  thought, a theory, an approach</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Design is how it looks.”"/>
          <p:cNvSpPr txBox="1"/>
          <p:nvPr>
            <p:ph type="ctrTitle"/>
          </p:nvPr>
        </p:nvSpPr>
        <p:spPr>
          <a:xfrm>
            <a:off x="1778000" y="1397366"/>
            <a:ext cx="20828000" cy="10921268"/>
          </a:xfrm>
          <a:prstGeom prst="rect">
            <a:avLst/>
          </a:prstGeom>
        </p:spPr>
        <p:txBody>
          <a:bodyPr anchor="ctr"/>
          <a:lstStyle/>
          <a:p>
            <a:pPr algn="l">
              <a:defRPr sz="9600">
                <a:solidFill>
                  <a:srgbClr val="005EA5"/>
                </a:solidFill>
                <a:latin typeface="GDSTransportWebsite-Bold"/>
                <a:ea typeface="GDSTransportWebsite-Bold"/>
                <a:cs typeface="GDSTransportWebsite-Bold"/>
                <a:sym typeface="GDSTransportWebsite-Bold"/>
              </a:defRPr>
            </a:pPr>
            <a:r>
              <a:t>“</a:t>
            </a:r>
            <a:r>
              <a:rPr strike="sngStrike"/>
              <a:t>Design is how it looks.</a:t>
            </a:r>
            <a:r>
              <a:t>”</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7" name="Prototypes are cheap, quick."/>
          <p:cNvSpPr txBox="1"/>
          <p:nvPr>
            <p:ph type="ctrTitle"/>
          </p:nvPr>
        </p:nvSpPr>
        <p:spPr>
          <a:xfrm>
            <a:off x="1778000" y="1397366"/>
            <a:ext cx="20828000" cy="10921268"/>
          </a:xfrm>
          <a:prstGeom prst="rect">
            <a:avLst/>
          </a:prstGeom>
        </p:spPr>
        <p:txBody>
          <a:bodyPr anchor="ctr"/>
          <a:lstStyle>
            <a:lvl1pPr algn="l">
              <a:defRPr sz="9600">
                <a:solidFill>
                  <a:srgbClr val="275CA0"/>
                </a:solidFill>
                <a:latin typeface="GDSTransportWebsite-Bold"/>
                <a:ea typeface="GDSTransportWebsite-Bold"/>
                <a:cs typeface="GDSTransportWebsite-Bold"/>
                <a:sym typeface="GDSTransportWebsite-Bold"/>
              </a:defRPr>
            </a:lvl1pPr>
          </a:lstStyle>
          <a:p>
            <a:pPr/>
            <a:r>
              <a:t>Prototypes are cheap, quick.</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9" name="Prototype"/>
          <p:cNvSpPr txBox="1"/>
          <p:nvPr>
            <p:ph type="ctrTitle"/>
          </p:nvPr>
        </p:nvSpPr>
        <p:spPr>
          <a:xfrm rot="16956365">
            <a:off x="-3270483" y="-8230615"/>
            <a:ext cx="20828001" cy="10921268"/>
          </a:xfrm>
          <a:prstGeom prst="rect">
            <a:avLst/>
          </a:prstGeom>
        </p:spPr>
        <p:txBody>
          <a:bodyPr anchor="ctr"/>
          <a:lstStyle>
            <a:lvl1pPr algn="l">
              <a:defRPr sz="7200">
                <a:solidFill>
                  <a:srgbClr val="275CA0"/>
                </a:solidFill>
                <a:latin typeface="GDSTransportWebsite-Bold"/>
                <a:ea typeface="GDSTransportWebsite-Bold"/>
                <a:cs typeface="GDSTransportWebsite-Bold"/>
                <a:sym typeface="GDSTransportWebsite-Bold"/>
              </a:defRPr>
            </a:lvl1pPr>
          </a:lstStyle>
          <a:p>
            <a:pPr/>
            <a:r>
              <a:t>Prototype</a:t>
            </a:r>
          </a:p>
        </p:txBody>
      </p:sp>
      <p:sp>
        <p:nvSpPr>
          <p:cNvPr id="500" name="Rectangle"/>
          <p:cNvSpPr/>
          <p:nvPr/>
        </p:nvSpPr>
        <p:spPr>
          <a:xfrm>
            <a:off x="2400897" y="6708689"/>
            <a:ext cx="4062265" cy="6224298"/>
          </a:xfrm>
          <a:prstGeom prst="rect">
            <a:avLst/>
          </a:prstGeom>
          <a:solidFill>
            <a:srgbClr val="275CA0"/>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501" name="Rectangle"/>
          <p:cNvSpPr/>
          <p:nvPr/>
        </p:nvSpPr>
        <p:spPr>
          <a:xfrm>
            <a:off x="3054117" y="7186457"/>
            <a:ext cx="233229" cy="5268763"/>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502" name="Rectangle"/>
          <p:cNvSpPr/>
          <p:nvPr/>
        </p:nvSpPr>
        <p:spPr>
          <a:xfrm>
            <a:off x="3898388" y="7186457"/>
            <a:ext cx="233229" cy="5268763"/>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503" name="Rectangle"/>
          <p:cNvSpPr/>
          <p:nvPr/>
        </p:nvSpPr>
        <p:spPr>
          <a:xfrm>
            <a:off x="4737551" y="7186457"/>
            <a:ext cx="233228" cy="5268763"/>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504" name="Rectangle"/>
          <p:cNvSpPr/>
          <p:nvPr/>
        </p:nvSpPr>
        <p:spPr>
          <a:xfrm>
            <a:off x="5576713" y="7186457"/>
            <a:ext cx="233229" cy="5268763"/>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505" name="Rectangle"/>
          <p:cNvSpPr/>
          <p:nvPr/>
        </p:nvSpPr>
        <p:spPr>
          <a:xfrm rot="18136317">
            <a:off x="667947" y="3884124"/>
            <a:ext cx="4682118" cy="337633"/>
          </a:xfrm>
          <a:prstGeom prst="rect">
            <a:avLst/>
          </a:prstGeom>
          <a:solidFill>
            <a:srgbClr val="275CA0"/>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506" name="Rectangle"/>
          <p:cNvSpPr/>
          <p:nvPr/>
        </p:nvSpPr>
        <p:spPr>
          <a:xfrm rot="18136317">
            <a:off x="2523081" y="3682319"/>
            <a:ext cx="658138" cy="543138"/>
          </a:xfrm>
          <a:prstGeom prst="rect">
            <a:avLst/>
          </a:prstGeom>
          <a:solidFill>
            <a:srgbClr val="275CA0"/>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507" name="Prototypes are disposable."/>
          <p:cNvSpPr txBox="1"/>
          <p:nvPr/>
        </p:nvSpPr>
        <p:spPr>
          <a:xfrm>
            <a:off x="8371373" y="1397366"/>
            <a:ext cx="20828001" cy="109212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defRPr b="0" sz="9600">
                <a:solidFill>
                  <a:srgbClr val="275CA0"/>
                </a:solidFill>
                <a:latin typeface="GDSTransportWebsite-Bold"/>
                <a:ea typeface="GDSTransportWebsite-Bold"/>
                <a:cs typeface="GDSTransportWebsite-Bold"/>
                <a:sym typeface="GDSTransportWebsite-Bold"/>
              </a:defRPr>
            </a:lvl1pPr>
          </a:lstStyle>
          <a:p>
            <a:pPr/>
            <a:r>
              <a:t>Prototypes are disposable.</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511" name="There is no one way to create a prototype."/>
          <p:cNvSpPr txBox="1"/>
          <p:nvPr>
            <p:ph type="ctrTitle"/>
          </p:nvPr>
        </p:nvSpPr>
        <p:spPr>
          <a:xfrm>
            <a:off x="1778000" y="1397366"/>
            <a:ext cx="20828000" cy="10921268"/>
          </a:xfrm>
          <a:prstGeom prst="rect">
            <a:avLst/>
          </a:prstGeom>
        </p:spPr>
        <p:txBody>
          <a:bodyPr anchor="ctr"/>
          <a:lstStyle>
            <a:lvl1pPr algn="l">
              <a:defRPr sz="9600">
                <a:solidFill>
                  <a:srgbClr val="FFFFFF"/>
                </a:solidFill>
                <a:latin typeface="GDSTransportWebsite-Bold"/>
                <a:ea typeface="GDSTransportWebsite-Bold"/>
                <a:cs typeface="GDSTransportWebsite-Bold"/>
                <a:sym typeface="GDSTransportWebsite-Bold"/>
              </a:defRPr>
            </a:lvl1pPr>
          </a:lstStyle>
          <a:p>
            <a:pPr/>
            <a:r>
              <a:t>There is no one way to create a prototype.</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5" name="Image" descr="Image"/>
          <p:cNvPicPr>
            <a:picLocks noChangeAspect="1"/>
          </p:cNvPicPr>
          <p:nvPr/>
        </p:nvPicPr>
        <p:blipFill>
          <a:blip r:embed="rId3">
            <a:extLst/>
          </a:blip>
          <a:srcRect l="0" t="308" r="308" b="0"/>
          <a:stretch>
            <a:fillRect/>
          </a:stretch>
        </p:blipFill>
        <p:spPr>
          <a:xfrm>
            <a:off x="-207048" y="-3120489"/>
            <a:ext cx="24721566" cy="18541175"/>
          </a:xfrm>
          <a:prstGeom prst="rect">
            <a:avLst/>
          </a:prstGeom>
          <a:ln w="12700">
            <a:miter lim="400000"/>
          </a:ln>
        </p:spPr>
      </p:pic>
      <p:sp>
        <p:nvSpPr>
          <p:cNvPr id="516" name="Rectangle"/>
          <p:cNvSpPr/>
          <p:nvPr/>
        </p:nvSpPr>
        <p:spPr>
          <a:xfrm>
            <a:off x="-321153" y="5638430"/>
            <a:ext cx="25569957" cy="2389258"/>
          </a:xfrm>
          <a:prstGeom prst="rect">
            <a:avLst/>
          </a:prstGeom>
          <a:solidFill>
            <a:srgbClr val="005EA5"/>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517" name="43 types of prototype"/>
          <p:cNvSpPr txBox="1"/>
          <p:nvPr>
            <p:ph type="ctrTitle"/>
          </p:nvPr>
        </p:nvSpPr>
        <p:spPr>
          <a:xfrm>
            <a:off x="1778000" y="1397366"/>
            <a:ext cx="20828000" cy="10921268"/>
          </a:xfrm>
          <a:prstGeom prst="rect">
            <a:avLst/>
          </a:prstGeom>
        </p:spPr>
        <p:txBody>
          <a:bodyPr anchor="ctr"/>
          <a:lstStyle>
            <a:lvl1pPr>
              <a:defRPr sz="9600">
                <a:solidFill>
                  <a:srgbClr val="FFFFFF"/>
                </a:solidFill>
                <a:latin typeface="GDSTransportWebsite-Bold"/>
                <a:ea typeface="GDSTransportWebsite-Bold"/>
                <a:cs typeface="GDSTransportWebsite-Bold"/>
                <a:sym typeface="GDSTransportWebsite-Bold"/>
              </a:defRPr>
            </a:lvl1pPr>
          </a:lstStyle>
          <a:p>
            <a:pPr/>
            <a:r>
              <a:t>43 types of prototype</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521" name="IA work: Card sorting (physical or digital)…"/>
          <p:cNvSpPr txBox="1"/>
          <p:nvPr>
            <p:ph type="ctrTitle"/>
          </p:nvPr>
        </p:nvSpPr>
        <p:spPr>
          <a:xfrm>
            <a:off x="1778000" y="1397366"/>
            <a:ext cx="9928208" cy="10921268"/>
          </a:xfrm>
          <a:prstGeom prst="rect">
            <a:avLst/>
          </a:prstGeom>
        </p:spPr>
        <p:txBody>
          <a:bodyPr anchor="t"/>
          <a:lstStyle/>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IA work: Card sorting (physical or digital)</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User journeys (2)</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Service maps (2)</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Role playing</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Service prototyping and pop-ups</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Wizard of Oz</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Whiteboarding</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Card and Post It service mock-up</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Post Its for content architecture</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Paper and Post Its for content design</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Post Its (2)</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Sketches (4) (including “pen and paper”)</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Paper sketching</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Paper UI sketch flow</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Google Draw document</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Wireframes</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Wireframe user journey </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Interactive wireframe  (Balsamiq etc)</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Axure (2)</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Spreadsheets (2)</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Do content in Google Docs or Word</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Do “screens/pages” in Google Docs and click through</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Clickable prototype using sketches/screen grabs in Marvel app</a:t>
            </a:r>
          </a:p>
          <a:p>
            <a:pPr algn="l" defTabSz="457200">
              <a:lnSpc>
                <a:spcPts val="5000"/>
              </a:lnSpc>
              <a:defRPr sz="2400">
                <a:solidFill>
                  <a:srgbClr val="FFFFFF"/>
                </a:solidFill>
                <a:latin typeface="GDSTransportWebsite-Bold"/>
                <a:ea typeface="GDSTransportWebsite-Bold"/>
                <a:cs typeface="GDSTransportWebsite-Bold"/>
                <a:sym typeface="GDSTransportWebsite-Bold"/>
              </a:defRPr>
            </a:pPr>
            <a:r>
              <a:t>In-Vision</a:t>
            </a:r>
          </a:p>
        </p:txBody>
      </p:sp>
      <p:sp>
        <p:nvSpPr>
          <p:cNvPr id="522" name="Screen designs in Powerpoint (2)…"/>
          <p:cNvSpPr txBox="1"/>
          <p:nvPr/>
        </p:nvSpPr>
        <p:spPr>
          <a:xfrm>
            <a:off x="12827000" y="1397366"/>
            <a:ext cx="9928208" cy="109212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457200">
              <a:lnSpc>
                <a:spcPts val="5000"/>
              </a:lnSpc>
              <a:defRPr b="0" sz="2400">
                <a:solidFill>
                  <a:srgbClr val="FFFFFF"/>
                </a:solidFill>
                <a:latin typeface="GDSTransportWebsite-Bold"/>
                <a:ea typeface="GDSTransportWebsite-Bold"/>
                <a:cs typeface="GDSTransportWebsite-Bold"/>
                <a:sym typeface="GDSTransportWebsite-Bold"/>
              </a:defRPr>
            </a:pPr>
            <a:r>
              <a:t>Screen designs in Powerpoint (2)</a:t>
            </a:r>
          </a:p>
          <a:p>
            <a:pPr algn="l" defTabSz="457200">
              <a:lnSpc>
                <a:spcPts val="5000"/>
              </a:lnSpc>
              <a:defRPr b="0" sz="2400">
                <a:solidFill>
                  <a:srgbClr val="FFFFFF"/>
                </a:solidFill>
                <a:latin typeface="GDSTransportWebsite-Bold"/>
                <a:ea typeface="GDSTransportWebsite-Bold"/>
                <a:cs typeface="GDSTransportWebsite-Bold"/>
                <a:sym typeface="GDSTransportWebsite-Bold"/>
              </a:defRPr>
            </a:pPr>
            <a:r>
              <a:t>Presentations in Powerpoint (3)</a:t>
            </a:r>
          </a:p>
          <a:p>
            <a:pPr algn="l" defTabSz="457200">
              <a:lnSpc>
                <a:spcPts val="5000"/>
              </a:lnSpc>
              <a:defRPr b="0" sz="2400">
                <a:solidFill>
                  <a:srgbClr val="FFFFFF"/>
                </a:solidFill>
                <a:latin typeface="GDSTransportWebsite-Bold"/>
                <a:ea typeface="GDSTransportWebsite-Bold"/>
                <a:cs typeface="GDSTransportWebsite-Bold"/>
                <a:sym typeface="GDSTransportWebsite-Bold"/>
              </a:defRPr>
            </a:pPr>
            <a:r>
              <a:t>Show page flow in Powerpoint</a:t>
            </a:r>
          </a:p>
          <a:p>
            <a:pPr algn="l" defTabSz="457200">
              <a:lnSpc>
                <a:spcPts val="5000"/>
              </a:lnSpc>
              <a:defRPr b="0" sz="2400">
                <a:solidFill>
                  <a:srgbClr val="FFFFFF"/>
                </a:solidFill>
                <a:latin typeface="GDSTransportWebsite-Bold"/>
                <a:ea typeface="GDSTransportWebsite-Bold"/>
                <a:cs typeface="GDSTransportWebsite-Bold"/>
                <a:sym typeface="GDSTransportWebsite-Bold"/>
              </a:defRPr>
            </a:pPr>
            <a:r>
              <a:t>Design in Keynote (1)</a:t>
            </a:r>
          </a:p>
          <a:p>
            <a:pPr algn="l" defTabSz="457200">
              <a:lnSpc>
                <a:spcPts val="5000"/>
              </a:lnSpc>
              <a:defRPr b="0" sz="2400">
                <a:solidFill>
                  <a:srgbClr val="FFFFFF"/>
                </a:solidFill>
                <a:latin typeface="GDSTransportWebsite-Bold"/>
                <a:ea typeface="GDSTransportWebsite-Bold"/>
                <a:cs typeface="GDSTransportWebsite-Bold"/>
                <a:sym typeface="GDSTransportWebsite-Bold"/>
              </a:defRPr>
            </a:pPr>
            <a:r>
              <a:t>Presentations in Keynote (2)</a:t>
            </a:r>
          </a:p>
          <a:p>
            <a:pPr algn="l" defTabSz="457200">
              <a:lnSpc>
                <a:spcPts val="5000"/>
              </a:lnSpc>
              <a:defRPr b="0" sz="2400">
                <a:solidFill>
                  <a:srgbClr val="FFFFFF"/>
                </a:solidFill>
                <a:latin typeface="GDSTransportWebsite-Bold"/>
                <a:ea typeface="GDSTransportWebsite-Bold"/>
                <a:cs typeface="GDSTransportWebsite-Bold"/>
                <a:sym typeface="GDSTransportWebsite-Bold"/>
              </a:defRPr>
            </a:pPr>
            <a:r>
              <a:t>Sketch (app) (4)</a:t>
            </a:r>
          </a:p>
          <a:p>
            <a:pPr algn="l" defTabSz="457200">
              <a:lnSpc>
                <a:spcPts val="5000"/>
              </a:lnSpc>
              <a:defRPr b="0" sz="2400">
                <a:solidFill>
                  <a:srgbClr val="FFFFFF"/>
                </a:solidFill>
                <a:latin typeface="GDSTransportWebsite-Bold"/>
                <a:ea typeface="GDSTransportWebsite-Bold"/>
                <a:cs typeface="GDSTransportWebsite-Bold"/>
                <a:sym typeface="GDSTransportWebsite-Bold"/>
              </a:defRPr>
            </a:pPr>
            <a:r>
              <a:t>Screenshots showing sequence, user flow, changed copy, overload text, etc / printed stages in a flow stuck on a table</a:t>
            </a:r>
          </a:p>
          <a:p>
            <a:pPr algn="l" defTabSz="457200">
              <a:lnSpc>
                <a:spcPts val="5000"/>
              </a:lnSpc>
              <a:defRPr b="0" sz="2400">
                <a:solidFill>
                  <a:srgbClr val="FFFFFF"/>
                </a:solidFill>
                <a:latin typeface="GDSTransportWebsite-Bold"/>
                <a:ea typeface="GDSTransportWebsite-Bold"/>
                <a:cs typeface="GDSTransportWebsite-Bold"/>
                <a:sym typeface="GDSTransportWebsite-Bold"/>
              </a:defRPr>
            </a:pPr>
            <a:r>
              <a:t>Letters Posters</a:t>
            </a:r>
          </a:p>
          <a:p>
            <a:pPr algn="l" defTabSz="457200">
              <a:lnSpc>
                <a:spcPts val="5000"/>
              </a:lnSpc>
              <a:defRPr b="0" sz="2400">
                <a:solidFill>
                  <a:srgbClr val="FFFFFF"/>
                </a:solidFill>
                <a:latin typeface="GDSTransportWebsite-Bold"/>
                <a:ea typeface="GDSTransportWebsite-Bold"/>
                <a:cs typeface="GDSTransportWebsite-Bold"/>
                <a:sym typeface="GDSTransportWebsite-Bold"/>
              </a:defRPr>
            </a:pPr>
            <a:r>
              <a:t>Call scripts</a:t>
            </a:r>
          </a:p>
          <a:p>
            <a:pPr algn="l" defTabSz="457200">
              <a:lnSpc>
                <a:spcPts val="5000"/>
              </a:lnSpc>
              <a:defRPr b="0" sz="2400">
                <a:solidFill>
                  <a:srgbClr val="FFFFFF"/>
                </a:solidFill>
                <a:latin typeface="GDSTransportWebsite-Bold"/>
                <a:ea typeface="GDSTransportWebsite-Bold"/>
                <a:cs typeface="GDSTransportWebsite-Bold"/>
                <a:sym typeface="GDSTransportWebsite-Bold"/>
              </a:defRPr>
            </a:pPr>
            <a:r>
              <a:t>Storyboards</a:t>
            </a:r>
          </a:p>
          <a:p>
            <a:pPr algn="l" defTabSz="457200">
              <a:lnSpc>
                <a:spcPts val="5000"/>
              </a:lnSpc>
              <a:defRPr b="0" sz="2400">
                <a:solidFill>
                  <a:srgbClr val="FFFFFF"/>
                </a:solidFill>
                <a:latin typeface="GDSTransportWebsite-Bold"/>
                <a:ea typeface="GDSTransportWebsite-Bold"/>
                <a:cs typeface="GDSTransportWebsite-Bold"/>
                <a:sym typeface="GDSTransportWebsite-Bold"/>
              </a:defRPr>
            </a:pPr>
            <a:r>
              <a:t>Videos</a:t>
            </a:r>
          </a:p>
          <a:p>
            <a:pPr algn="l" defTabSz="457200">
              <a:lnSpc>
                <a:spcPts val="5000"/>
              </a:lnSpc>
              <a:defRPr b="0" sz="2400">
                <a:solidFill>
                  <a:srgbClr val="FFFFFF"/>
                </a:solidFill>
                <a:latin typeface="GDSTransportWebsite-Bold"/>
                <a:ea typeface="GDSTransportWebsite-Bold"/>
                <a:cs typeface="GDSTransportWebsite-Bold"/>
                <a:sym typeface="GDSTransportWebsite-Bold"/>
              </a:defRPr>
            </a:pPr>
            <a:r>
              <a:t>Chatbot</a:t>
            </a:r>
          </a:p>
          <a:p>
            <a:pPr algn="l" defTabSz="457200">
              <a:lnSpc>
                <a:spcPts val="5000"/>
              </a:lnSpc>
              <a:defRPr b="0" sz="2400">
                <a:solidFill>
                  <a:srgbClr val="FFFFFF"/>
                </a:solidFill>
                <a:latin typeface="GDSTransportWebsite-Bold"/>
                <a:ea typeface="GDSTransportWebsite-Bold"/>
                <a:cs typeface="GDSTransportWebsite-Bold"/>
                <a:sym typeface="GDSTransportWebsite-Bold"/>
              </a:defRPr>
            </a:pPr>
            <a:r>
              <a:t>In-browser editing page’s code and screen grabbing (5)</a:t>
            </a:r>
          </a:p>
          <a:p>
            <a:pPr algn="l" defTabSz="457200">
              <a:lnSpc>
                <a:spcPts val="5000"/>
              </a:lnSpc>
              <a:defRPr b="0" sz="2400">
                <a:solidFill>
                  <a:srgbClr val="FFFFFF"/>
                </a:solidFill>
                <a:latin typeface="GDSTransportWebsite-Bold"/>
                <a:ea typeface="GDSTransportWebsite-Bold"/>
                <a:cs typeface="GDSTransportWebsite-Bold"/>
                <a:sym typeface="GDSTransportWebsite-Bold"/>
              </a:defRPr>
            </a:pPr>
            <a:r>
              <a:t>Other HTML mock-ups</a:t>
            </a:r>
          </a:p>
          <a:p>
            <a:pPr algn="l" defTabSz="457200">
              <a:lnSpc>
                <a:spcPts val="5000"/>
              </a:lnSpc>
              <a:defRPr b="0" sz="2400">
                <a:solidFill>
                  <a:srgbClr val="FFFFFF"/>
                </a:solidFill>
                <a:latin typeface="GDSTransportWebsite-Bold"/>
                <a:ea typeface="GDSTransportWebsite-Bold"/>
                <a:cs typeface="GDSTransportWebsite-Bold"/>
                <a:sym typeface="GDSTransportWebsite-Bold"/>
              </a:defRPr>
            </a:pPr>
            <a:r>
              <a:rPr u="sng">
                <a:hlinkClick r:id="rId3" invalidUrl="" action="" tgtFrame="" tooltip="" history="1" highlightClick="0" endSnd="0"/>
              </a:rPr>
              <a:t>gov.uk</a:t>
            </a:r>
            <a:r>
              <a:t> prototype kit (10)</a:t>
            </a:r>
          </a:p>
          <a:p>
            <a:pPr marL="457200" indent="-457200" algn="l" defTabSz="457200">
              <a:lnSpc>
                <a:spcPts val="5000"/>
              </a:lnSpc>
              <a:tabLst>
                <a:tab pos="139700" algn="l"/>
                <a:tab pos="457200" algn="l"/>
              </a:tabLst>
              <a:defRPr b="0" sz="2400">
                <a:solidFill>
                  <a:srgbClr val="FFFFFF"/>
                </a:solidFill>
                <a:latin typeface="GDSTransportWebsite-Bold"/>
                <a:ea typeface="GDSTransportWebsite-Bold"/>
                <a:cs typeface="GDSTransportWebsite-Bold"/>
                <a:sym typeface="GDSTransportWebsite-Bold"/>
              </a:defRPr>
            </a:pPr>
            <a:r>
              <a:t>	•	static</a:t>
            </a:r>
          </a:p>
          <a:p>
            <a:pPr marL="457200" indent="-457200" algn="l" defTabSz="457200">
              <a:lnSpc>
                <a:spcPts val="5000"/>
              </a:lnSpc>
              <a:tabLst>
                <a:tab pos="139700" algn="l"/>
                <a:tab pos="457200" algn="l"/>
              </a:tabLst>
              <a:defRPr b="0" sz="2400">
                <a:solidFill>
                  <a:srgbClr val="FFFFFF"/>
                </a:solidFill>
                <a:latin typeface="GDSTransportWebsite-Bold"/>
                <a:ea typeface="GDSTransportWebsite-Bold"/>
                <a:cs typeface="GDSTransportWebsite-Bold"/>
                <a:sym typeface="GDSTransportWebsite-Bold"/>
              </a:defRPr>
            </a:pPr>
            <a:r>
              <a:t>	•	“almost like the real thing”</a:t>
            </a:r>
          </a:p>
          <a:p>
            <a:pPr algn="l" defTabSz="457200">
              <a:lnSpc>
                <a:spcPts val="5000"/>
              </a:lnSpc>
              <a:defRPr b="0" sz="2400">
                <a:solidFill>
                  <a:srgbClr val="FFFFFF"/>
                </a:solidFill>
                <a:latin typeface="GDSTransportWebsite-Bold"/>
                <a:ea typeface="GDSTransportWebsite-Bold"/>
                <a:cs typeface="GDSTransportWebsite-Bold"/>
                <a:sym typeface="GDSTransportWebsite-Bold"/>
              </a:defRPr>
            </a:pPr>
            <a:r>
              <a:t>Verify prototype kit</a:t>
            </a:r>
          </a:p>
          <a:p>
            <a:pPr algn="l" defTabSz="457200">
              <a:lnSpc>
                <a:spcPts val="5000"/>
              </a:lnSpc>
              <a:defRPr b="0" sz="2400">
                <a:solidFill>
                  <a:srgbClr val="FFFFFF"/>
                </a:solidFill>
                <a:latin typeface="GDSTransportWebsite-Bold"/>
                <a:ea typeface="GDSTransportWebsite-Bold"/>
                <a:cs typeface="GDSTransportWebsite-Bold"/>
                <a:sym typeface="GDSTransportWebsite-Bold"/>
              </a:defRPr>
            </a:pPr>
            <a:r>
              <a:t>B variants</a:t>
            </a:r>
          </a:p>
          <a:p>
            <a:pPr algn="l" defTabSz="457200">
              <a:lnSpc>
                <a:spcPts val="5000"/>
              </a:lnSpc>
              <a:defRPr b="0" sz="2400">
                <a:solidFill>
                  <a:srgbClr val="FFFFFF"/>
                </a:solidFill>
                <a:latin typeface="GDSTransportWebsite-Bold"/>
                <a:ea typeface="GDSTransportWebsite-Bold"/>
                <a:cs typeface="GDSTransportWebsite-Bold"/>
                <a:sym typeface="GDSTransportWebsite-Bold"/>
              </a:defRPr>
            </a:pPr>
            <a:r>
              <a:t>AB testing</a:t>
            </a:r>
          </a:p>
          <a:p>
            <a:pPr algn="l" defTabSz="457200">
              <a:lnSpc>
                <a:spcPts val="5000"/>
              </a:lnSpc>
              <a:defRPr b="0" sz="2400">
                <a:solidFill>
                  <a:srgbClr val="FFFFFF"/>
                </a:solidFill>
                <a:latin typeface="GDSTransportWebsite-Bold"/>
                <a:ea typeface="GDSTransportWebsite-Bold"/>
                <a:cs typeface="GDSTransportWebsite-Bold"/>
                <a:sym typeface="GDSTransportWebsite-Bold"/>
              </a:defRPr>
            </a:pPr>
            <a:r>
              <a:t>Doing changes to/off a “built service” (2)</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526" name="Ask yourself every time…"/>
          <p:cNvSpPr txBox="1"/>
          <p:nvPr>
            <p:ph type="ctrTitle"/>
          </p:nvPr>
        </p:nvSpPr>
        <p:spPr>
          <a:xfrm>
            <a:off x="1778000" y="1397366"/>
            <a:ext cx="20828000" cy="10921268"/>
          </a:xfrm>
          <a:prstGeom prst="rect">
            <a:avLst/>
          </a:prstGeom>
        </p:spPr>
        <p:txBody>
          <a:bodyPr anchor="ctr"/>
          <a:lstStyle/>
          <a:p>
            <a:pPr algn="l" defTabSz="457200">
              <a:lnSpc>
                <a:spcPts val="17900"/>
              </a:lnSpc>
              <a:defRPr sz="9600">
                <a:solidFill>
                  <a:srgbClr val="FFFFFF"/>
                </a:solidFill>
                <a:latin typeface="GDS Transport Website Light"/>
                <a:ea typeface="GDS Transport Website Light"/>
                <a:cs typeface="GDS Transport Website Light"/>
                <a:sym typeface="GDS Transport Website Light"/>
              </a:defRPr>
            </a:pPr>
            <a:r>
              <a:t>Ask yourself every time</a:t>
            </a:r>
            <a:endParaRPr>
              <a:solidFill>
                <a:srgbClr val="000000"/>
              </a:solidFill>
            </a:endParaRPr>
          </a:p>
          <a:p>
            <a:pPr algn="l" defTabSz="457200">
              <a:lnSpc>
                <a:spcPts val="21100"/>
              </a:lnSpc>
              <a:defRPr sz="9600">
                <a:solidFill>
                  <a:srgbClr val="FFFFFF"/>
                </a:solidFill>
                <a:latin typeface="GDSTransportWebsite-Bold"/>
                <a:ea typeface="GDSTransportWebsite-Bold"/>
                <a:cs typeface="GDSTransportWebsite-Bold"/>
                <a:sym typeface="GDSTransportWebsite-Bold"/>
              </a:defRPr>
            </a:pPr>
            <a:r>
              <a:t>What is the purpose of the prototype you need?</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FE0E2"/>
        </a:solidFill>
      </p:bgPr>
    </p:bg>
    <p:spTree>
      <p:nvGrpSpPr>
        <p:cNvPr id="1" name=""/>
        <p:cNvGrpSpPr/>
        <p:nvPr/>
      </p:nvGrpSpPr>
      <p:grpSpPr>
        <a:xfrm>
          <a:off x="0" y="0"/>
          <a:ext cx="0" cy="0"/>
          <a:chOff x="0" y="0"/>
          <a:chExt cx="0" cy="0"/>
        </a:xfrm>
      </p:grpSpPr>
      <p:pic>
        <p:nvPicPr>
          <p:cNvPr id="530" name="Image" descr="Image"/>
          <p:cNvPicPr>
            <a:picLocks noChangeAspect="1"/>
          </p:cNvPicPr>
          <p:nvPr/>
        </p:nvPicPr>
        <p:blipFill>
          <a:blip r:embed="rId3">
            <a:extLst/>
          </a:blip>
          <a:stretch>
            <a:fillRect/>
          </a:stretch>
        </p:blipFill>
        <p:spPr>
          <a:xfrm>
            <a:off x="935805" y="756359"/>
            <a:ext cx="17259890" cy="12203282"/>
          </a:xfrm>
          <a:prstGeom prst="rect">
            <a:avLst/>
          </a:prstGeom>
          <a:ln w="12700">
            <a:miter lim="400000"/>
          </a:ln>
        </p:spPr>
      </p:pic>
      <p:sp>
        <p:nvSpPr>
          <p:cNvPr id="531" name="http://www.gavinelliott.co.uk/2017/11/good-product-development-process/"/>
          <p:cNvSpPr txBox="1"/>
          <p:nvPr/>
        </p:nvSpPr>
        <p:spPr>
          <a:xfrm>
            <a:off x="10169994" y="12140894"/>
            <a:ext cx="13353258" cy="6550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latin typeface="GDS Transport Website Light"/>
                <a:ea typeface="GDS Transport Website Light"/>
                <a:cs typeface="GDS Transport Website Light"/>
                <a:sym typeface="GDS Transport Website Light"/>
              </a:defRPr>
            </a:lvl1pPr>
          </a:lstStyle>
          <a:p>
            <a:pPr/>
            <a:r>
              <a:t>http://www.gavinelliott.co.uk/2017/11/good-product-development-process/</a:t>
            </a:r>
          </a:p>
        </p:txBody>
      </p:sp>
      <p:sp>
        <p:nvSpPr>
          <p:cNvPr id="532" name="sprint planning…"/>
          <p:cNvSpPr txBox="1"/>
          <p:nvPr/>
        </p:nvSpPr>
        <p:spPr>
          <a:xfrm>
            <a:off x="15643142" y="3736479"/>
            <a:ext cx="6941306" cy="62430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23333" indent="-423333" algn="l" defTabSz="457200">
              <a:buSzPct val="125000"/>
              <a:buChar char="•"/>
              <a:defRPr b="0" sz="3200">
                <a:solidFill>
                  <a:srgbClr val="333333"/>
                </a:solidFill>
                <a:latin typeface="GDS Transport Website Light"/>
                <a:ea typeface="GDS Transport Website Light"/>
                <a:cs typeface="GDS Transport Website Light"/>
                <a:sym typeface="GDS Transport Website Light"/>
              </a:defRPr>
            </a:pPr>
            <a:r>
              <a:t>sprint planning</a:t>
            </a:r>
          </a:p>
          <a:p>
            <a:pPr marL="423333" indent="-423333" algn="l" defTabSz="457200">
              <a:buSzPct val="125000"/>
              <a:buChar char="•"/>
              <a:defRPr b="0" sz="3200">
                <a:solidFill>
                  <a:srgbClr val="333333"/>
                </a:solidFill>
                <a:latin typeface="GDS Transport Website Light"/>
                <a:ea typeface="GDS Transport Website Light"/>
                <a:cs typeface="GDS Transport Website Light"/>
                <a:sym typeface="GDS Transport Website Light"/>
              </a:defRPr>
            </a:pPr>
            <a:r>
              <a:t>backlog planning (and scoring if its development work)</a:t>
            </a:r>
          </a:p>
          <a:p>
            <a:pPr marL="423333" indent="-423333" algn="l" defTabSz="457200">
              <a:buSzPct val="125000"/>
              <a:buChar char="•"/>
              <a:defRPr b="0" sz="3200">
                <a:solidFill>
                  <a:srgbClr val="333333"/>
                </a:solidFill>
                <a:latin typeface="GDS Transport Website Light"/>
                <a:ea typeface="GDS Transport Website Light"/>
                <a:cs typeface="GDS Transport Website Light"/>
                <a:sym typeface="GDS Transport Website Light"/>
              </a:defRPr>
            </a:pPr>
            <a:r>
              <a:t>design</a:t>
            </a:r>
          </a:p>
          <a:p>
            <a:pPr marL="423333" indent="-423333" algn="l" defTabSz="457200">
              <a:buSzPct val="125000"/>
              <a:buChar char="•"/>
              <a:defRPr b="0" sz="3200">
                <a:solidFill>
                  <a:srgbClr val="333333"/>
                </a:solidFill>
                <a:latin typeface="GDS Transport Website Light"/>
                <a:ea typeface="GDS Transport Website Light"/>
                <a:cs typeface="GDS Transport Website Light"/>
                <a:sym typeface="GDS Transport Website Light"/>
              </a:defRPr>
            </a:pPr>
            <a:r>
              <a:t>creating a prototype</a:t>
            </a:r>
          </a:p>
          <a:p>
            <a:pPr marL="423333" indent="-423333" algn="l" defTabSz="457200">
              <a:buSzPct val="125000"/>
              <a:buChar char="•"/>
              <a:defRPr b="0" sz="3200">
                <a:solidFill>
                  <a:srgbClr val="333333"/>
                </a:solidFill>
                <a:latin typeface="GDS Transport Website Light"/>
                <a:ea typeface="GDS Transport Website Light"/>
                <a:cs typeface="GDS Transport Website Light"/>
                <a:sym typeface="GDS Transport Website Light"/>
              </a:defRPr>
            </a:pPr>
            <a:r>
              <a:t>organising user research</a:t>
            </a:r>
          </a:p>
          <a:p>
            <a:pPr marL="423333" indent="-423333" algn="l" defTabSz="457200">
              <a:buSzPct val="125000"/>
              <a:buChar char="•"/>
              <a:defRPr b="0" sz="3200">
                <a:solidFill>
                  <a:srgbClr val="333333"/>
                </a:solidFill>
                <a:latin typeface="GDS Transport Website Light"/>
                <a:ea typeface="GDS Transport Website Light"/>
                <a:cs typeface="GDS Transport Website Light"/>
                <a:sym typeface="GDS Transport Website Light"/>
              </a:defRPr>
            </a:pPr>
            <a:r>
              <a:t>research days</a:t>
            </a:r>
          </a:p>
          <a:p>
            <a:pPr marL="423333" indent="-423333" algn="l" defTabSz="457200">
              <a:buSzPct val="125000"/>
              <a:buChar char="•"/>
              <a:defRPr b="0" sz="3200">
                <a:solidFill>
                  <a:srgbClr val="333333"/>
                </a:solidFill>
                <a:latin typeface="GDS Transport Website Light"/>
                <a:ea typeface="GDS Transport Website Light"/>
                <a:cs typeface="GDS Transport Website Light"/>
                <a:sym typeface="GDS Transport Website Light"/>
              </a:defRPr>
            </a:pPr>
            <a:r>
              <a:t>analysis</a:t>
            </a:r>
          </a:p>
          <a:p>
            <a:pPr marL="423333" indent="-423333" algn="l" defTabSz="457200">
              <a:buSzPct val="125000"/>
              <a:buChar char="•"/>
              <a:defRPr b="0" sz="3200">
                <a:solidFill>
                  <a:srgbClr val="333333"/>
                </a:solidFill>
                <a:latin typeface="GDS Transport Website Light"/>
                <a:ea typeface="GDS Transport Website Light"/>
                <a:cs typeface="GDS Transport Website Light"/>
                <a:sym typeface="GDS Transport Website Light"/>
              </a:defRPr>
            </a:pPr>
            <a:r>
              <a:t>playback</a:t>
            </a:r>
          </a:p>
          <a:p>
            <a:pPr marL="423333" indent="-423333" algn="l" defTabSz="457200">
              <a:buSzPct val="125000"/>
              <a:buChar char="•"/>
              <a:defRPr b="0" sz="3200">
                <a:solidFill>
                  <a:srgbClr val="333333"/>
                </a:solidFill>
                <a:latin typeface="GDS Transport Website Light"/>
                <a:ea typeface="GDS Transport Website Light"/>
                <a:cs typeface="GDS Transport Website Light"/>
                <a:sym typeface="GDS Transport Website Light"/>
              </a:defRPr>
            </a:pPr>
            <a:r>
              <a:t>iterating</a:t>
            </a:r>
          </a:p>
          <a:p>
            <a:pPr marL="423333" indent="-423333" algn="l" defTabSz="457200">
              <a:buSzPct val="125000"/>
              <a:buChar char="•"/>
              <a:defRPr b="0" sz="3200">
                <a:solidFill>
                  <a:srgbClr val="333333"/>
                </a:solidFill>
                <a:latin typeface="GDS Transport Website Light"/>
                <a:ea typeface="GDS Transport Website Light"/>
                <a:cs typeface="GDS Transport Website Light"/>
                <a:sym typeface="GDS Transport Website Light"/>
              </a:defRPr>
            </a:pPr>
            <a:r>
              <a:t>development</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536" name="Line"/>
          <p:cNvSpPr/>
          <p:nvPr/>
        </p:nvSpPr>
        <p:spPr>
          <a:xfrm flipV="1">
            <a:off x="13959057" y="597808"/>
            <a:ext cx="1" cy="10678932"/>
          </a:xfrm>
          <a:prstGeom prst="line">
            <a:avLst/>
          </a:prstGeom>
          <a:ln w="127000">
            <a:solidFill>
              <a:srgbClr val="FFFFFF"/>
            </a:solidFill>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537" name="Lots"/>
          <p:cNvSpPr txBox="1"/>
          <p:nvPr>
            <p:ph type="ctrTitle"/>
          </p:nvPr>
        </p:nvSpPr>
        <p:spPr>
          <a:xfrm>
            <a:off x="16010735" y="5719552"/>
            <a:ext cx="3809263" cy="1451444"/>
          </a:xfrm>
          <a:prstGeom prst="rect">
            <a:avLst/>
          </a:prstGeom>
        </p:spPr>
        <p:txBody>
          <a:bodyPr anchor="ctr"/>
          <a:lstStyle>
            <a:lvl1pPr>
              <a:defRPr sz="4800">
                <a:solidFill>
                  <a:srgbClr val="FFFFFF"/>
                </a:solidFill>
                <a:latin typeface="GDSTransportWebsite-Bold"/>
                <a:ea typeface="GDSTransportWebsite-Bold"/>
                <a:cs typeface="GDSTransportWebsite-Bold"/>
                <a:sym typeface="GDSTransportWebsite-Bold"/>
              </a:defRPr>
            </a:lvl1pPr>
          </a:lstStyle>
          <a:p>
            <a:pPr/>
            <a:r>
              <a:t>Lots</a:t>
            </a:r>
          </a:p>
        </p:txBody>
      </p:sp>
      <p:sp>
        <p:nvSpPr>
          <p:cNvPr id="538" name="Little"/>
          <p:cNvSpPr txBox="1"/>
          <p:nvPr/>
        </p:nvSpPr>
        <p:spPr>
          <a:xfrm>
            <a:off x="7467899" y="5751873"/>
            <a:ext cx="3757711" cy="1386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4800">
                <a:solidFill>
                  <a:srgbClr val="FFFFFF"/>
                </a:solidFill>
                <a:latin typeface="GDSTransportWebsite-Bold"/>
                <a:ea typeface="GDSTransportWebsite-Bold"/>
                <a:cs typeface="GDSTransportWebsite-Bold"/>
                <a:sym typeface="GDSTransportWebsite-Bold"/>
              </a:defRPr>
            </a:lvl1pPr>
          </a:lstStyle>
          <a:p>
            <a:pPr/>
            <a:r>
              <a:t>Little</a:t>
            </a:r>
          </a:p>
        </p:txBody>
      </p:sp>
      <p:sp>
        <p:nvSpPr>
          <p:cNvPr id="539" name="High"/>
          <p:cNvSpPr txBox="1"/>
          <p:nvPr/>
        </p:nvSpPr>
        <p:spPr>
          <a:xfrm>
            <a:off x="10784426" y="1206457"/>
            <a:ext cx="3809263" cy="13868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4800">
                <a:solidFill>
                  <a:srgbClr val="FFFFFF"/>
                </a:solidFill>
                <a:latin typeface="GDSTransportWebsite-Bold"/>
                <a:ea typeface="GDSTransportWebsite-Bold"/>
                <a:cs typeface="GDSTransportWebsite-Bold"/>
                <a:sym typeface="GDSTransportWebsite-Bold"/>
              </a:defRPr>
            </a:lvl1pPr>
          </a:lstStyle>
          <a:p>
            <a:pPr/>
            <a:r>
              <a:t>High</a:t>
            </a:r>
          </a:p>
        </p:txBody>
      </p:sp>
      <p:sp>
        <p:nvSpPr>
          <p:cNvPr id="540" name="Low"/>
          <p:cNvSpPr txBox="1"/>
          <p:nvPr/>
        </p:nvSpPr>
        <p:spPr>
          <a:xfrm>
            <a:off x="10570164" y="10422270"/>
            <a:ext cx="3729787" cy="1386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4800">
                <a:solidFill>
                  <a:srgbClr val="FFFFFF"/>
                </a:solidFill>
                <a:latin typeface="GDSTransportWebsite-Bold"/>
                <a:ea typeface="GDSTransportWebsite-Bold"/>
                <a:cs typeface="GDSTransportWebsite-Bold"/>
                <a:sym typeface="GDSTransportWebsite-Bold"/>
              </a:defRPr>
            </a:lvl1pPr>
          </a:lstStyle>
          <a:p>
            <a:pPr/>
            <a:r>
              <a:t>Low</a:t>
            </a:r>
          </a:p>
        </p:txBody>
      </p:sp>
      <p:sp>
        <p:nvSpPr>
          <p:cNvPr id="541" name="Fidelity"/>
          <p:cNvSpPr txBox="1"/>
          <p:nvPr/>
        </p:nvSpPr>
        <p:spPr>
          <a:xfrm>
            <a:off x="11870494" y="11705988"/>
            <a:ext cx="3809263" cy="1386803"/>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4800">
                <a:solidFill>
                  <a:srgbClr val="005EA5"/>
                </a:solidFill>
                <a:latin typeface="GDSTransportWebsite-Bold"/>
                <a:ea typeface="GDSTransportWebsite-Bold"/>
                <a:cs typeface="GDSTransportWebsite-Bold"/>
                <a:sym typeface="GDSTransportWebsite-Bold"/>
              </a:defRPr>
            </a:lvl1pPr>
          </a:lstStyle>
          <a:p>
            <a:pPr/>
            <a:r>
              <a:t>Fidelity</a:t>
            </a:r>
          </a:p>
        </p:txBody>
      </p:sp>
      <p:sp>
        <p:nvSpPr>
          <p:cNvPr id="542" name="Time"/>
          <p:cNvSpPr txBox="1"/>
          <p:nvPr/>
        </p:nvSpPr>
        <p:spPr>
          <a:xfrm>
            <a:off x="4277490" y="5243872"/>
            <a:ext cx="3809263" cy="1386804"/>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4800">
                <a:solidFill>
                  <a:srgbClr val="005EA5"/>
                </a:solidFill>
                <a:latin typeface="GDSTransportWebsite-Bold"/>
                <a:ea typeface="GDSTransportWebsite-Bold"/>
                <a:cs typeface="GDSTransportWebsite-Bold"/>
                <a:sym typeface="GDSTransportWebsite-Bold"/>
              </a:defRPr>
            </a:lvl1pPr>
          </a:lstStyle>
          <a:p>
            <a:pPr/>
            <a:r>
              <a:t>Time</a:t>
            </a:r>
          </a:p>
        </p:txBody>
      </p:sp>
      <p:sp>
        <p:nvSpPr>
          <p:cNvPr id="543" name="Line"/>
          <p:cNvSpPr/>
          <p:nvPr/>
        </p:nvSpPr>
        <p:spPr>
          <a:xfrm>
            <a:off x="8619592" y="5937274"/>
            <a:ext cx="10678931" cy="1"/>
          </a:xfrm>
          <a:prstGeom prst="line">
            <a:avLst/>
          </a:prstGeom>
          <a:ln w="127000">
            <a:solidFill>
              <a:srgbClr val="FFFFFF"/>
            </a:solidFill>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547" name="Low fidelity…"/>
          <p:cNvSpPr txBox="1"/>
          <p:nvPr>
            <p:ph type="ctrTitle"/>
          </p:nvPr>
        </p:nvSpPr>
        <p:spPr>
          <a:xfrm>
            <a:off x="1778000" y="1397366"/>
            <a:ext cx="20828000" cy="10921268"/>
          </a:xfrm>
          <a:prstGeom prst="rect">
            <a:avLst/>
          </a:prstGeom>
        </p:spPr>
        <p:txBody>
          <a:bodyPr anchor="ctr"/>
          <a:lstStyle/>
          <a:p>
            <a:pPr algn="l">
              <a:defRPr sz="9600">
                <a:solidFill>
                  <a:srgbClr val="FFFFFF"/>
                </a:solidFill>
                <a:latin typeface="GDSTransportWebsite-Bold"/>
                <a:ea typeface="GDSTransportWebsite-Bold"/>
                <a:cs typeface="GDSTransportWebsite-Bold"/>
                <a:sym typeface="GDSTransportWebsite-Bold"/>
              </a:defRPr>
            </a:pPr>
            <a:r>
              <a:t>Low fidelity</a:t>
            </a:r>
          </a:p>
          <a:p>
            <a:pPr marL="1270000" indent="-1270000" algn="l">
              <a:buSzPct val="125000"/>
              <a:defRPr sz="9600">
                <a:solidFill>
                  <a:srgbClr val="FFFFFF"/>
                </a:solidFill>
                <a:latin typeface="GDS Transport Website Light"/>
                <a:ea typeface="GDS Transport Website Light"/>
                <a:cs typeface="GDS Transport Website Light"/>
                <a:sym typeface="GDS Transport Website Light"/>
              </a:defRPr>
            </a:pPr>
            <a:r>
              <a:t>Rough</a:t>
            </a:r>
          </a:p>
          <a:p>
            <a:pPr marL="1270000" indent="-1270000" algn="l">
              <a:buSzPct val="125000"/>
              <a:defRPr sz="9600">
                <a:solidFill>
                  <a:srgbClr val="FFFFFF"/>
                </a:solidFill>
                <a:latin typeface="GDS Transport Website Light"/>
                <a:ea typeface="GDS Transport Website Light"/>
                <a:cs typeface="GDS Transport Website Light"/>
                <a:sym typeface="GDS Transport Website Light"/>
              </a:defRPr>
            </a:pPr>
            <a:r>
              <a:t>Quick</a:t>
            </a:r>
          </a:p>
          <a:p>
            <a:pPr marL="1270000" indent="-1270000" algn="l">
              <a:buSzPct val="125000"/>
              <a:defRPr sz="9600">
                <a:solidFill>
                  <a:srgbClr val="FFFFFF"/>
                </a:solidFill>
                <a:latin typeface="GDS Transport Website Light"/>
                <a:ea typeface="GDS Transport Website Light"/>
                <a:cs typeface="GDS Transport Website Light"/>
                <a:sym typeface="GDS Transport Website Light"/>
              </a:defRPr>
            </a:pPr>
            <a:r>
              <a:t>Low cost</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549" name="High fidelity…"/>
          <p:cNvSpPr txBox="1"/>
          <p:nvPr>
            <p:ph type="ctrTitle"/>
          </p:nvPr>
        </p:nvSpPr>
        <p:spPr>
          <a:xfrm>
            <a:off x="1778000" y="1397366"/>
            <a:ext cx="20828000" cy="10921268"/>
          </a:xfrm>
          <a:prstGeom prst="rect">
            <a:avLst/>
          </a:prstGeom>
        </p:spPr>
        <p:txBody>
          <a:bodyPr anchor="ctr"/>
          <a:lstStyle/>
          <a:p>
            <a:pPr algn="l">
              <a:defRPr sz="9600">
                <a:solidFill>
                  <a:srgbClr val="FFFFFF"/>
                </a:solidFill>
                <a:latin typeface="GDSTransportWebsite-Bold"/>
                <a:ea typeface="GDSTransportWebsite-Bold"/>
                <a:cs typeface="GDSTransportWebsite-Bold"/>
                <a:sym typeface="GDSTransportWebsite-Bold"/>
              </a:defRPr>
            </a:pPr>
            <a:r>
              <a:t>High fidelity</a:t>
            </a:r>
          </a:p>
          <a:p>
            <a:pPr marL="1270000" indent="-1270000" algn="l">
              <a:buSzPct val="125000"/>
              <a:defRPr sz="9600">
                <a:solidFill>
                  <a:srgbClr val="FFFFFF"/>
                </a:solidFill>
                <a:latin typeface="GDS Transport Website Light"/>
                <a:ea typeface="GDS Transport Website Light"/>
                <a:cs typeface="GDS Transport Website Light"/>
                <a:sym typeface="GDS Transport Website Light"/>
              </a:defRPr>
            </a:pPr>
            <a:r>
              <a:t>Detail</a:t>
            </a:r>
          </a:p>
          <a:p>
            <a:pPr marL="1270000" indent="-1270000" algn="l">
              <a:buSzPct val="125000"/>
              <a:defRPr sz="9600">
                <a:solidFill>
                  <a:srgbClr val="FFFFFF"/>
                </a:solidFill>
                <a:latin typeface="GDS Transport Website Light"/>
                <a:ea typeface="GDS Transport Website Light"/>
                <a:cs typeface="GDS Transport Website Light"/>
                <a:sym typeface="GDS Transport Website Light"/>
              </a:defRPr>
            </a:pPr>
            <a:r>
              <a:t>Need time</a:t>
            </a:r>
          </a:p>
          <a:p>
            <a:pPr marL="1270000" indent="-1270000" algn="l">
              <a:buSzPct val="125000"/>
              <a:defRPr sz="9600">
                <a:solidFill>
                  <a:srgbClr val="FFFFFF"/>
                </a:solidFill>
                <a:latin typeface="GDS Transport Website Light"/>
                <a:ea typeface="GDS Transport Website Light"/>
                <a:cs typeface="GDS Transport Website Light"/>
                <a:sym typeface="GDS Transport Website Light"/>
              </a:defRPr>
            </a:pPr>
            <a:r>
              <a:t>Higher cost</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133" name="Design…"/>
          <p:cNvSpPr txBox="1"/>
          <p:nvPr>
            <p:ph type="ctrTitle"/>
          </p:nvPr>
        </p:nvSpPr>
        <p:spPr>
          <a:xfrm>
            <a:off x="1778000" y="1397366"/>
            <a:ext cx="20828000" cy="10921268"/>
          </a:xfrm>
          <a:prstGeom prst="rect">
            <a:avLst/>
          </a:prstGeom>
        </p:spPr>
        <p:txBody>
          <a:bodyPr anchor="ctr"/>
          <a:lstStyle/>
          <a:p>
            <a:pPr algn="l">
              <a:defRPr sz="9600">
                <a:solidFill>
                  <a:srgbClr val="FFFFFF"/>
                </a:solidFill>
                <a:latin typeface="GDSTransportWebsite-Bold"/>
                <a:ea typeface="GDSTransportWebsite-Bold"/>
                <a:cs typeface="GDSTransportWebsite-Bold"/>
                <a:sym typeface="GDSTransportWebsite-Bold"/>
              </a:defRPr>
            </a:pPr>
            <a:r>
              <a:t>Design</a:t>
            </a:r>
          </a:p>
          <a:p>
            <a:pPr algn="l">
              <a:defRPr sz="7200">
                <a:solidFill>
                  <a:srgbClr val="FFFFFF"/>
                </a:solidFill>
                <a:latin typeface="GDSTransportWebsite-Bold"/>
                <a:ea typeface="GDSTransportWebsite-Bold"/>
                <a:cs typeface="GDSTransportWebsite-Bold"/>
                <a:sym typeface="GDSTransportWebsite-Bold"/>
              </a:defRPr>
            </a:pPr>
            <a:r>
              <a:t>is how something will work / should work.</a:t>
            </a:r>
          </a:p>
          <a:p>
            <a:pPr algn="l">
              <a:defRPr sz="7200">
                <a:solidFill>
                  <a:srgbClr val="FFFFFF"/>
                </a:solidFill>
                <a:latin typeface="GDSTransportWebsite-Bold"/>
                <a:ea typeface="GDSTransportWebsite-Bold"/>
                <a:cs typeface="GDSTransportWebsite-Bold"/>
                <a:sym typeface="GDSTransportWebsite-Bold"/>
              </a:defRPr>
            </a:pPr>
          </a:p>
          <a:p>
            <a:pPr algn="l">
              <a:defRPr sz="9600">
                <a:solidFill>
                  <a:srgbClr val="FFFFFF"/>
                </a:solidFill>
                <a:latin typeface="GDSTransportWebsite-Bold"/>
                <a:ea typeface="GDSTransportWebsite-Bold"/>
                <a:cs typeface="GDSTransportWebsite-Bold"/>
                <a:sym typeface="GDSTransportWebsite-Bold"/>
              </a:defRPr>
            </a:pPr>
            <a:r>
              <a:t>Designing</a:t>
            </a:r>
          </a:p>
          <a:p>
            <a:pPr algn="l">
              <a:defRPr sz="7200">
                <a:solidFill>
                  <a:srgbClr val="FFFFFF"/>
                </a:solidFill>
                <a:latin typeface="GDSTransportWebsite-Bold"/>
                <a:ea typeface="GDSTransportWebsite-Bold"/>
                <a:cs typeface="GDSTransportWebsite-Bold"/>
                <a:sym typeface="GDSTransportWebsite-Bold"/>
              </a:defRPr>
            </a:pPr>
            <a:r>
              <a:t>is working out how something will work / should work.</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1" name="Fidelity is as much about your thinking as it about what something looks like."/>
          <p:cNvSpPr txBox="1"/>
          <p:nvPr>
            <p:ph type="ctrTitle"/>
          </p:nvPr>
        </p:nvSpPr>
        <p:spPr>
          <a:xfrm>
            <a:off x="1778000" y="1397366"/>
            <a:ext cx="20828000" cy="10921268"/>
          </a:xfrm>
          <a:prstGeom prst="rect">
            <a:avLst/>
          </a:prstGeom>
        </p:spPr>
        <p:txBody>
          <a:bodyPr anchor="ctr"/>
          <a:lstStyle>
            <a:lvl1pPr algn="l">
              <a:defRPr sz="9600">
                <a:solidFill>
                  <a:srgbClr val="275CA0"/>
                </a:solidFill>
                <a:latin typeface="GDSTransportWebsite-Bold"/>
                <a:ea typeface="GDSTransportWebsite-Bold"/>
                <a:cs typeface="GDSTransportWebsite-Bold"/>
                <a:sym typeface="GDSTransportWebsite-Bold"/>
              </a:defRPr>
            </a:lvl1pPr>
          </a:lstStyle>
          <a:p>
            <a:pPr/>
            <a:r>
              <a:t>Fidelity is as much about your thinking as it about what something looks like.</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3" name="Image" descr="Image"/>
          <p:cNvPicPr>
            <a:picLocks noChangeAspect="1"/>
          </p:cNvPicPr>
          <p:nvPr/>
        </p:nvPicPr>
        <p:blipFill>
          <a:blip r:embed="rId3">
            <a:extLst/>
          </a:blip>
          <a:stretch>
            <a:fillRect/>
          </a:stretch>
        </p:blipFill>
        <p:spPr>
          <a:xfrm>
            <a:off x="-95409" y="-4097457"/>
            <a:ext cx="24574818" cy="18431114"/>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7" name="Image" descr="Image"/>
          <p:cNvPicPr>
            <a:picLocks noChangeAspect="1"/>
          </p:cNvPicPr>
          <p:nvPr/>
        </p:nvPicPr>
        <p:blipFill>
          <a:blip r:embed="rId3">
            <a:extLst/>
          </a:blip>
          <a:srcRect l="14964" t="31503" r="1850" b="18110"/>
          <a:stretch>
            <a:fillRect/>
          </a:stretch>
        </p:blipFill>
        <p:spPr>
          <a:xfrm>
            <a:off x="-34557" y="-2218781"/>
            <a:ext cx="41049607" cy="1864815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1" name="smi-v11-wip.jpg" descr="smi-v11-wip.jpg"/>
          <p:cNvPicPr>
            <a:picLocks noChangeAspect="1"/>
          </p:cNvPicPr>
          <p:nvPr/>
        </p:nvPicPr>
        <p:blipFill>
          <a:blip r:embed="rId3">
            <a:extLst/>
          </a:blip>
          <a:stretch>
            <a:fillRect/>
          </a:stretch>
        </p:blipFill>
        <p:spPr>
          <a:xfrm>
            <a:off x="0" y="3081048"/>
            <a:ext cx="24384000" cy="7553904"/>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565" name="Line"/>
          <p:cNvSpPr/>
          <p:nvPr/>
        </p:nvSpPr>
        <p:spPr>
          <a:xfrm flipV="1">
            <a:off x="13959057" y="597808"/>
            <a:ext cx="1" cy="10678932"/>
          </a:xfrm>
          <a:prstGeom prst="line">
            <a:avLst/>
          </a:prstGeom>
          <a:ln w="127000">
            <a:solidFill>
              <a:srgbClr val="FFFFFF"/>
            </a:solidFill>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566" name="Lots"/>
          <p:cNvSpPr txBox="1"/>
          <p:nvPr>
            <p:ph type="ctrTitle"/>
          </p:nvPr>
        </p:nvSpPr>
        <p:spPr>
          <a:xfrm>
            <a:off x="16057388" y="5846552"/>
            <a:ext cx="3809263" cy="1451444"/>
          </a:xfrm>
          <a:prstGeom prst="rect">
            <a:avLst/>
          </a:prstGeom>
        </p:spPr>
        <p:txBody>
          <a:bodyPr anchor="ctr"/>
          <a:lstStyle>
            <a:lvl1pPr>
              <a:defRPr sz="4800">
                <a:solidFill>
                  <a:srgbClr val="FFFFFF"/>
                </a:solidFill>
                <a:latin typeface="GDSTransportWebsite-Bold"/>
                <a:ea typeface="GDSTransportWebsite-Bold"/>
                <a:cs typeface="GDSTransportWebsite-Bold"/>
                <a:sym typeface="GDSTransportWebsite-Bold"/>
              </a:defRPr>
            </a:lvl1pPr>
          </a:lstStyle>
          <a:p>
            <a:pPr/>
            <a:r>
              <a:t>Lots</a:t>
            </a:r>
          </a:p>
        </p:txBody>
      </p:sp>
      <p:sp>
        <p:nvSpPr>
          <p:cNvPr id="567" name="Little"/>
          <p:cNvSpPr txBox="1"/>
          <p:nvPr/>
        </p:nvSpPr>
        <p:spPr>
          <a:xfrm>
            <a:off x="7511960" y="5878873"/>
            <a:ext cx="3757711" cy="1386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4800">
                <a:solidFill>
                  <a:srgbClr val="FFFFFF"/>
                </a:solidFill>
                <a:latin typeface="GDSTransportWebsite-Bold"/>
                <a:ea typeface="GDSTransportWebsite-Bold"/>
                <a:cs typeface="GDSTransportWebsite-Bold"/>
                <a:sym typeface="GDSTransportWebsite-Bold"/>
              </a:defRPr>
            </a:lvl1pPr>
          </a:lstStyle>
          <a:p>
            <a:pPr/>
            <a:r>
              <a:t>Little</a:t>
            </a:r>
          </a:p>
        </p:txBody>
      </p:sp>
      <p:sp>
        <p:nvSpPr>
          <p:cNvPr id="568" name="Tight"/>
          <p:cNvSpPr txBox="1"/>
          <p:nvPr/>
        </p:nvSpPr>
        <p:spPr>
          <a:xfrm>
            <a:off x="10784426" y="1128184"/>
            <a:ext cx="3809263" cy="1386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4800">
                <a:solidFill>
                  <a:srgbClr val="FFFFFF"/>
                </a:solidFill>
                <a:latin typeface="GDSTransportWebsite-Bold"/>
                <a:ea typeface="GDSTransportWebsite-Bold"/>
                <a:cs typeface="GDSTransportWebsite-Bold"/>
                <a:sym typeface="GDSTransportWebsite-Bold"/>
              </a:defRPr>
            </a:lvl1pPr>
          </a:lstStyle>
          <a:p>
            <a:pPr/>
            <a:r>
              <a:t>Tight</a:t>
            </a:r>
          </a:p>
        </p:txBody>
      </p:sp>
      <p:sp>
        <p:nvSpPr>
          <p:cNvPr id="569" name="Loose"/>
          <p:cNvSpPr txBox="1"/>
          <p:nvPr/>
        </p:nvSpPr>
        <p:spPr>
          <a:xfrm>
            <a:off x="10824164" y="10165453"/>
            <a:ext cx="3729787" cy="13868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4800">
                <a:solidFill>
                  <a:srgbClr val="FFFFFF"/>
                </a:solidFill>
                <a:latin typeface="GDSTransportWebsite-Bold"/>
                <a:ea typeface="GDSTransportWebsite-Bold"/>
                <a:cs typeface="GDSTransportWebsite-Bold"/>
                <a:sym typeface="GDSTransportWebsite-Bold"/>
              </a:defRPr>
            </a:lvl1pPr>
          </a:lstStyle>
          <a:p>
            <a:pPr/>
            <a:r>
              <a:t>Loose</a:t>
            </a:r>
          </a:p>
        </p:txBody>
      </p:sp>
      <p:sp>
        <p:nvSpPr>
          <p:cNvPr id="570" name="Thinking"/>
          <p:cNvSpPr txBox="1"/>
          <p:nvPr/>
        </p:nvSpPr>
        <p:spPr>
          <a:xfrm>
            <a:off x="11870494" y="11705988"/>
            <a:ext cx="3809263" cy="1386803"/>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4800">
                <a:solidFill>
                  <a:srgbClr val="005EA5"/>
                </a:solidFill>
                <a:latin typeface="GDSTransportWebsite-Bold"/>
                <a:ea typeface="GDSTransportWebsite-Bold"/>
                <a:cs typeface="GDSTransportWebsite-Bold"/>
                <a:sym typeface="GDSTransportWebsite-Bold"/>
              </a:defRPr>
            </a:lvl1pPr>
          </a:lstStyle>
          <a:p>
            <a:pPr/>
            <a:r>
              <a:t>Thinking</a:t>
            </a:r>
          </a:p>
        </p:txBody>
      </p:sp>
      <p:sp>
        <p:nvSpPr>
          <p:cNvPr id="571" name="Time"/>
          <p:cNvSpPr txBox="1"/>
          <p:nvPr/>
        </p:nvSpPr>
        <p:spPr>
          <a:xfrm>
            <a:off x="4277490" y="5243872"/>
            <a:ext cx="3809263" cy="1386804"/>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4800">
                <a:solidFill>
                  <a:srgbClr val="005EA5"/>
                </a:solidFill>
                <a:latin typeface="GDSTransportWebsite-Bold"/>
                <a:ea typeface="GDSTransportWebsite-Bold"/>
                <a:cs typeface="GDSTransportWebsite-Bold"/>
                <a:sym typeface="GDSTransportWebsite-Bold"/>
              </a:defRPr>
            </a:lvl1pPr>
          </a:lstStyle>
          <a:p>
            <a:pPr/>
            <a:r>
              <a:t>Time</a:t>
            </a:r>
          </a:p>
        </p:txBody>
      </p:sp>
      <p:sp>
        <p:nvSpPr>
          <p:cNvPr id="572" name="Line"/>
          <p:cNvSpPr/>
          <p:nvPr/>
        </p:nvSpPr>
        <p:spPr>
          <a:xfrm>
            <a:off x="8619592" y="5937274"/>
            <a:ext cx="10678931" cy="1"/>
          </a:xfrm>
          <a:prstGeom prst="line">
            <a:avLst/>
          </a:prstGeom>
          <a:ln w="127000">
            <a:solidFill>
              <a:srgbClr val="FFFFFF"/>
            </a:solidFill>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574" name="Learning by doing! (Not just talking.)"/>
          <p:cNvSpPr txBox="1"/>
          <p:nvPr>
            <p:ph type="ctrTitle"/>
          </p:nvPr>
        </p:nvSpPr>
        <p:spPr>
          <a:xfrm>
            <a:off x="1778000" y="1397366"/>
            <a:ext cx="20828000" cy="10921268"/>
          </a:xfrm>
          <a:prstGeom prst="rect">
            <a:avLst/>
          </a:prstGeom>
        </p:spPr>
        <p:txBody>
          <a:bodyPr anchor="ctr"/>
          <a:lstStyle>
            <a:lvl1pPr algn="l">
              <a:defRPr sz="9600">
                <a:solidFill>
                  <a:srgbClr val="FFFFFF"/>
                </a:solidFill>
                <a:latin typeface="GDSTransportWebsite-Bold"/>
                <a:ea typeface="GDSTransportWebsite-Bold"/>
                <a:cs typeface="GDSTransportWebsite-Bold"/>
                <a:sym typeface="GDSTransportWebsite-Bold"/>
              </a:defRPr>
            </a:lvl1pPr>
          </a:lstStyle>
          <a:p>
            <a:pPr/>
            <a:r>
              <a:t>Learning by doing! (Not just talking.)</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8" name="“Design is the method of putting form and content together.”…"/>
          <p:cNvSpPr txBox="1"/>
          <p:nvPr>
            <p:ph type="ctrTitle"/>
          </p:nvPr>
        </p:nvSpPr>
        <p:spPr>
          <a:xfrm>
            <a:off x="1778000" y="1397366"/>
            <a:ext cx="20828000" cy="10921268"/>
          </a:xfrm>
          <a:prstGeom prst="rect">
            <a:avLst/>
          </a:prstGeom>
        </p:spPr>
        <p:txBody>
          <a:bodyPr anchor="ctr"/>
          <a:lstStyle/>
          <a:p>
            <a:pPr algn="l">
              <a:defRPr sz="9600">
                <a:solidFill>
                  <a:srgbClr val="005EA5"/>
                </a:solidFill>
                <a:latin typeface="GDSTransportWebsite-Bold"/>
                <a:ea typeface="GDSTransportWebsite-Bold"/>
                <a:cs typeface="GDSTransportWebsite-Bold"/>
                <a:sym typeface="GDSTransportWebsite-Bold"/>
              </a:defRPr>
            </a:pPr>
            <a:r>
              <a:t>“Design is the method of putting form and content together.”</a:t>
            </a:r>
          </a:p>
          <a:p>
            <a:pPr algn="l">
              <a:defRPr sz="9600">
                <a:solidFill>
                  <a:srgbClr val="005EA5"/>
                </a:solidFill>
                <a:latin typeface="GDS Transport Website Light"/>
                <a:ea typeface="GDS Transport Website Light"/>
                <a:cs typeface="GDS Transport Website Light"/>
                <a:sym typeface="GDS Transport Website Light"/>
              </a:defRPr>
            </a:pPr>
            <a:r>
              <a:t>–Paul Rand</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582" name="Learn by doing analysis!"/>
          <p:cNvSpPr txBox="1"/>
          <p:nvPr>
            <p:ph type="ctrTitle"/>
          </p:nvPr>
        </p:nvSpPr>
        <p:spPr>
          <a:xfrm>
            <a:off x="1778000" y="1397366"/>
            <a:ext cx="20828000" cy="10921268"/>
          </a:xfrm>
          <a:prstGeom prst="rect">
            <a:avLst/>
          </a:prstGeom>
        </p:spPr>
        <p:txBody>
          <a:bodyPr anchor="ctr"/>
          <a:lstStyle>
            <a:lvl1pPr algn="l">
              <a:defRPr sz="9600">
                <a:solidFill>
                  <a:srgbClr val="FFFFFF"/>
                </a:solidFill>
                <a:latin typeface="GDSTransportWebsite-Bold"/>
                <a:ea typeface="GDSTransportWebsite-Bold"/>
                <a:cs typeface="GDSTransportWebsite-Bold"/>
                <a:sym typeface="GDSTransportWebsite-Bold"/>
              </a:defRPr>
            </a:lvl1pPr>
          </a:lstStyle>
          <a:p>
            <a:pPr/>
            <a:r>
              <a:t>Learn by doing analysis!</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586" name="Designing is a process."/>
          <p:cNvSpPr txBox="1"/>
          <p:nvPr>
            <p:ph type="ctrTitle"/>
          </p:nvPr>
        </p:nvSpPr>
        <p:spPr>
          <a:xfrm>
            <a:off x="1778000" y="1397366"/>
            <a:ext cx="20828000" cy="10921268"/>
          </a:xfrm>
          <a:prstGeom prst="rect">
            <a:avLst/>
          </a:prstGeom>
        </p:spPr>
        <p:txBody>
          <a:bodyPr anchor="ctr"/>
          <a:lstStyle>
            <a:lvl1pPr algn="l">
              <a:defRPr sz="9400">
                <a:solidFill>
                  <a:srgbClr val="FFFFFF"/>
                </a:solidFill>
                <a:latin typeface="GDSTransportWebsite-Bold"/>
                <a:ea typeface="GDSTransportWebsite-Bold"/>
                <a:cs typeface="GDSTransportWebsite-Bold"/>
                <a:sym typeface="GDSTransportWebsite-Bold"/>
              </a:defRPr>
            </a:lvl1pPr>
          </a:lstStyle>
          <a:p>
            <a:pPr/>
            <a:r>
              <a:t>Designing is a process.</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590" name="Line"/>
          <p:cNvSpPr/>
          <p:nvPr/>
        </p:nvSpPr>
        <p:spPr>
          <a:xfrm>
            <a:off x="3884427" y="6896387"/>
            <a:ext cx="709037" cy="1"/>
          </a:xfrm>
          <a:prstGeom prst="line">
            <a:avLst/>
          </a:prstGeom>
          <a:ln w="762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591" name="Understanding"/>
          <p:cNvSpPr txBox="1"/>
          <p:nvPr/>
        </p:nvSpPr>
        <p:spPr>
          <a:xfrm>
            <a:off x="295369" y="6290317"/>
            <a:ext cx="3560999" cy="1135366"/>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005EA5"/>
                </a:solidFill>
                <a:latin typeface="GDSTransportWebsite-Bold"/>
                <a:ea typeface="GDSTransportWebsite-Bold"/>
                <a:cs typeface="GDSTransportWebsite-Bold"/>
                <a:sym typeface="GDSTransportWebsite-Bold"/>
              </a:defRPr>
            </a:lvl1pPr>
          </a:lstStyle>
          <a:p>
            <a:pPr/>
            <a:r>
              <a:t>Understanding</a:t>
            </a:r>
          </a:p>
        </p:txBody>
      </p:sp>
      <p:sp>
        <p:nvSpPr>
          <p:cNvPr id="592" name="Ideate"/>
          <p:cNvSpPr txBox="1"/>
          <p:nvPr/>
        </p:nvSpPr>
        <p:spPr>
          <a:xfrm>
            <a:off x="8931774" y="6290317"/>
            <a:ext cx="3560998" cy="1135366"/>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005EA5"/>
                </a:solidFill>
                <a:latin typeface="GDSTransportWebsite-Bold"/>
                <a:ea typeface="GDSTransportWebsite-Bold"/>
                <a:cs typeface="GDSTransportWebsite-Bold"/>
                <a:sym typeface="GDSTransportWebsite-Bold"/>
              </a:defRPr>
            </a:lvl1pPr>
          </a:lstStyle>
          <a:p>
            <a:pPr/>
            <a:r>
              <a:t>Ideate</a:t>
            </a:r>
          </a:p>
        </p:txBody>
      </p:sp>
      <p:sp>
        <p:nvSpPr>
          <p:cNvPr id="593" name="Define"/>
          <p:cNvSpPr txBox="1"/>
          <p:nvPr/>
        </p:nvSpPr>
        <p:spPr>
          <a:xfrm>
            <a:off x="4613572" y="6290317"/>
            <a:ext cx="3560999" cy="1135366"/>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005EA5"/>
                </a:solidFill>
                <a:latin typeface="GDSTransportWebsite-Bold"/>
                <a:ea typeface="GDSTransportWebsite-Bold"/>
                <a:cs typeface="GDSTransportWebsite-Bold"/>
                <a:sym typeface="GDSTransportWebsite-Bold"/>
              </a:defRPr>
            </a:lvl1pPr>
          </a:lstStyle>
          <a:p>
            <a:pPr/>
            <a:r>
              <a:t>Define</a:t>
            </a:r>
          </a:p>
        </p:txBody>
      </p:sp>
      <p:sp>
        <p:nvSpPr>
          <p:cNvPr id="594" name="Prototype"/>
          <p:cNvSpPr txBox="1"/>
          <p:nvPr/>
        </p:nvSpPr>
        <p:spPr>
          <a:xfrm>
            <a:off x="13242568" y="6290317"/>
            <a:ext cx="3560996" cy="1135366"/>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005EA5"/>
                </a:solidFill>
                <a:latin typeface="GDSTransportWebsite-Bold"/>
                <a:ea typeface="GDSTransportWebsite-Bold"/>
                <a:cs typeface="GDSTransportWebsite-Bold"/>
                <a:sym typeface="GDSTransportWebsite-Bold"/>
              </a:defRPr>
            </a:lvl1pPr>
          </a:lstStyle>
          <a:p>
            <a:pPr/>
            <a:r>
              <a:t>Prototype</a:t>
            </a:r>
          </a:p>
        </p:txBody>
      </p:sp>
      <p:sp>
        <p:nvSpPr>
          <p:cNvPr id="595" name="Test"/>
          <p:cNvSpPr txBox="1"/>
          <p:nvPr/>
        </p:nvSpPr>
        <p:spPr>
          <a:xfrm>
            <a:off x="17568178" y="6290317"/>
            <a:ext cx="3560999" cy="1135366"/>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005EA5"/>
                </a:solidFill>
                <a:latin typeface="GDSTransportWebsite-Bold"/>
                <a:ea typeface="GDSTransportWebsite-Bold"/>
                <a:cs typeface="GDSTransportWebsite-Bold"/>
                <a:sym typeface="GDSTransportWebsite-Bold"/>
              </a:defRPr>
            </a:lvl1pPr>
          </a:lstStyle>
          <a:p>
            <a:pPr/>
            <a:r>
              <a:t>Test</a:t>
            </a:r>
          </a:p>
        </p:txBody>
      </p:sp>
      <p:sp>
        <p:nvSpPr>
          <p:cNvPr id="596" name="Line"/>
          <p:cNvSpPr/>
          <p:nvPr/>
        </p:nvSpPr>
        <p:spPr>
          <a:xfrm>
            <a:off x="8189929" y="6858000"/>
            <a:ext cx="709037" cy="0"/>
          </a:xfrm>
          <a:prstGeom prst="line">
            <a:avLst/>
          </a:prstGeom>
          <a:ln w="762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597" name="Line"/>
          <p:cNvSpPr/>
          <p:nvPr/>
        </p:nvSpPr>
        <p:spPr>
          <a:xfrm>
            <a:off x="12508132" y="6858000"/>
            <a:ext cx="709037" cy="0"/>
          </a:xfrm>
          <a:prstGeom prst="line">
            <a:avLst/>
          </a:prstGeom>
          <a:ln w="762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598" name="Line"/>
          <p:cNvSpPr/>
          <p:nvPr/>
        </p:nvSpPr>
        <p:spPr>
          <a:xfrm>
            <a:off x="16826334" y="6858000"/>
            <a:ext cx="709036" cy="0"/>
          </a:xfrm>
          <a:prstGeom prst="line">
            <a:avLst/>
          </a:prstGeom>
          <a:ln w="762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cxnSp>
        <p:nvCxnSpPr>
          <p:cNvPr id="599" name="Connection Line"/>
          <p:cNvCxnSpPr>
            <a:stCxn id="595" idx="0"/>
            <a:endCxn id="592" idx="0"/>
          </p:cNvCxnSpPr>
          <p:nvPr/>
        </p:nvCxnSpPr>
        <p:spPr>
          <a:xfrm flipH="1">
            <a:off x="10712273" y="6858000"/>
            <a:ext cx="8636405" cy="1"/>
          </a:xfrm>
          <a:prstGeom prst="straightConnector1">
            <a:avLst/>
          </a:prstGeom>
          <a:ln w="76200">
            <a:solidFill>
              <a:srgbClr val="FFFFFF">
                <a:alpha val="30000"/>
              </a:srgbClr>
            </a:solidFill>
            <a:prstDash val="sysDot"/>
            <a:miter lim="400000"/>
            <a:tailEnd type="arrow"/>
          </a:ln>
        </p:spPr>
      </p:cxnSp>
      <p:cxnSp>
        <p:nvCxnSpPr>
          <p:cNvPr id="600" name="Connection Line"/>
          <p:cNvCxnSpPr>
            <a:stCxn id="595" idx="0"/>
            <a:endCxn id="593" idx="0"/>
          </p:cNvCxnSpPr>
          <p:nvPr/>
        </p:nvCxnSpPr>
        <p:spPr>
          <a:xfrm flipH="1">
            <a:off x="6394071" y="6858000"/>
            <a:ext cx="12954607" cy="1"/>
          </a:xfrm>
          <a:prstGeom prst="straightConnector1">
            <a:avLst/>
          </a:prstGeom>
          <a:ln w="76200">
            <a:solidFill>
              <a:srgbClr val="FFFFFF">
                <a:alpha val="30000"/>
              </a:srgbClr>
            </a:solidFill>
            <a:prstDash val="sysDot"/>
            <a:miter lim="400000"/>
            <a:tailEnd type="arrow"/>
          </a:ln>
        </p:spPr>
      </p:cxnSp>
      <p:cxnSp>
        <p:nvCxnSpPr>
          <p:cNvPr id="601" name="Connection Line"/>
          <p:cNvCxnSpPr>
            <a:stCxn id="595" idx="0"/>
            <a:endCxn id="591" idx="0"/>
          </p:cNvCxnSpPr>
          <p:nvPr/>
        </p:nvCxnSpPr>
        <p:spPr>
          <a:xfrm flipH="1">
            <a:off x="2075868" y="6858000"/>
            <a:ext cx="17272810" cy="1"/>
          </a:xfrm>
          <a:prstGeom prst="straightConnector1">
            <a:avLst/>
          </a:prstGeom>
          <a:ln w="76200">
            <a:solidFill>
              <a:srgbClr val="FFFFFF">
                <a:alpha val="30000"/>
              </a:srgbClr>
            </a:solidFill>
            <a:prstDash val="sysDot"/>
            <a:miter lim="400000"/>
            <a:tailEnd type="arrow"/>
          </a:ln>
        </p:spPr>
      </p:cxnSp>
      <p:sp>
        <p:nvSpPr>
          <p:cNvPr id="602" name="Do research to discover who users are what  they do, say, think and feel."/>
          <p:cNvSpPr txBox="1"/>
          <p:nvPr/>
        </p:nvSpPr>
        <p:spPr>
          <a:xfrm>
            <a:off x="295369" y="7917142"/>
            <a:ext cx="3560999" cy="4588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b="0" sz="3200">
                <a:solidFill>
                  <a:srgbClr val="FFFFFF"/>
                </a:solidFill>
                <a:latin typeface="GDSTransportWebsite-Bold"/>
                <a:ea typeface="GDSTransportWebsite-Bold"/>
                <a:cs typeface="GDSTransportWebsite-Bold"/>
                <a:sym typeface="GDSTransportWebsite-Bold"/>
              </a:defRPr>
            </a:lvl1pPr>
          </a:lstStyle>
          <a:p>
            <a:pPr/>
            <a:r>
              <a:t>Do research to discover who users are what  they do, say, think and feel.</a:t>
            </a:r>
          </a:p>
        </p:txBody>
      </p:sp>
      <p:sp>
        <p:nvSpPr>
          <p:cNvPr id="603" name="Combine research and analyse to understand users and their needs."/>
          <p:cNvSpPr txBox="1"/>
          <p:nvPr/>
        </p:nvSpPr>
        <p:spPr>
          <a:xfrm>
            <a:off x="4617951" y="7917142"/>
            <a:ext cx="3611798" cy="4588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b="0" sz="3200">
                <a:solidFill>
                  <a:srgbClr val="FFFFFF"/>
                </a:solidFill>
                <a:latin typeface="GDSTransportWebsite-Bold"/>
                <a:ea typeface="GDSTransportWebsite-Bold"/>
                <a:cs typeface="GDSTransportWebsite-Bold"/>
                <a:sym typeface="GDSTransportWebsite-Bold"/>
              </a:defRPr>
            </a:lvl1pPr>
          </a:lstStyle>
          <a:p>
            <a:pPr/>
            <a:r>
              <a:t>Combine research and analyse to understand users and their needs.</a:t>
            </a:r>
          </a:p>
        </p:txBody>
      </p:sp>
      <p:sp>
        <p:nvSpPr>
          <p:cNvPr id="604" name="Focused on the needs, as a team explore possible ideas. Quantity over quality."/>
          <p:cNvSpPr txBox="1"/>
          <p:nvPr/>
        </p:nvSpPr>
        <p:spPr>
          <a:xfrm>
            <a:off x="8991333" y="7917142"/>
            <a:ext cx="3560998" cy="4588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b="0" sz="3200">
                <a:solidFill>
                  <a:srgbClr val="FFFFFF"/>
                </a:solidFill>
                <a:latin typeface="GDSTransportWebsite-Bold"/>
                <a:ea typeface="GDSTransportWebsite-Bold"/>
                <a:cs typeface="GDSTransportWebsite-Bold"/>
                <a:sym typeface="GDSTransportWebsite-Bold"/>
              </a:defRPr>
            </a:lvl1pPr>
          </a:lstStyle>
          <a:p>
            <a:pPr/>
            <a:r>
              <a:t>Focused on the needs, as a team explore possible ideas. Quantity over quality.</a:t>
            </a:r>
          </a:p>
        </p:txBody>
      </p:sp>
      <p:sp>
        <p:nvSpPr>
          <p:cNvPr id="605" name="Build tactile representations of your ideas. Consider impact versus feasibility."/>
          <p:cNvSpPr txBox="1"/>
          <p:nvPr/>
        </p:nvSpPr>
        <p:spPr>
          <a:xfrm>
            <a:off x="13313914" y="7917142"/>
            <a:ext cx="3418303" cy="4588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b="0" sz="3200">
                <a:solidFill>
                  <a:srgbClr val="FFFFFF"/>
                </a:solidFill>
                <a:latin typeface="GDSTransportWebsite-Bold"/>
                <a:ea typeface="GDSTransportWebsite-Bold"/>
                <a:cs typeface="GDSTransportWebsite-Bold"/>
                <a:sym typeface="GDSTransportWebsite-Bold"/>
              </a:defRPr>
            </a:lvl1pPr>
          </a:lstStyle>
          <a:p>
            <a:pPr/>
            <a:r>
              <a:t>Build tactile representations of your ideas. Consider impact versus feasibility.</a:t>
            </a:r>
          </a:p>
        </p:txBody>
      </p:sp>
      <p:sp>
        <p:nvSpPr>
          <p:cNvPr id="606" name="Put the work in front of users. Find what works and doesn’t work."/>
          <p:cNvSpPr txBox="1"/>
          <p:nvPr/>
        </p:nvSpPr>
        <p:spPr>
          <a:xfrm>
            <a:off x="17493801" y="8042710"/>
            <a:ext cx="3709754" cy="43374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b="0" sz="3200">
                <a:solidFill>
                  <a:srgbClr val="FFFFFF"/>
                </a:solidFill>
                <a:latin typeface="GDSTransportWebsite-Bold"/>
                <a:ea typeface="GDSTransportWebsite-Bold"/>
                <a:cs typeface="GDSTransportWebsite-Bold"/>
                <a:sym typeface="GDSTransportWebsite-Bold"/>
              </a:defRPr>
            </a:lvl1pPr>
          </a:lstStyle>
          <a:p>
            <a:pPr/>
            <a:r>
              <a:t>Put the work in front of users. Find what works and doesn’t work.</a:t>
            </a:r>
          </a:p>
        </p:txBody>
      </p:sp>
      <p:cxnSp>
        <p:nvCxnSpPr>
          <p:cNvPr id="607" name="Connection Line"/>
          <p:cNvCxnSpPr>
            <a:stCxn id="594" idx="0"/>
            <a:endCxn id="592" idx="0"/>
          </p:cNvCxnSpPr>
          <p:nvPr/>
        </p:nvCxnSpPr>
        <p:spPr>
          <a:xfrm flipH="1">
            <a:off x="10712273" y="6858000"/>
            <a:ext cx="4310794" cy="1"/>
          </a:xfrm>
          <a:prstGeom prst="straightConnector1">
            <a:avLst/>
          </a:prstGeom>
          <a:ln w="76200">
            <a:solidFill>
              <a:srgbClr val="FFFFFF">
                <a:alpha val="30000"/>
              </a:srgbClr>
            </a:solidFill>
            <a:prstDash val="sysDot"/>
            <a:miter lim="400000"/>
            <a:tailEnd type="arrow"/>
          </a:ln>
        </p:spPr>
      </p:cxnSp>
      <p:sp>
        <p:nvSpPr>
          <p:cNvPr id="608" name="Production"/>
          <p:cNvSpPr txBox="1"/>
          <p:nvPr/>
        </p:nvSpPr>
        <p:spPr>
          <a:xfrm>
            <a:off x="21871561" y="6290317"/>
            <a:ext cx="3560998" cy="1135366"/>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3600">
                <a:solidFill>
                  <a:srgbClr val="005EA5"/>
                </a:solidFill>
                <a:latin typeface="GDSTransportWebsite-Bold"/>
                <a:ea typeface="GDSTransportWebsite-Bold"/>
                <a:cs typeface="GDSTransportWebsite-Bold"/>
                <a:sym typeface="GDSTransportWebsite-Bold"/>
              </a:defRPr>
            </a:lvl1pPr>
          </a:lstStyle>
          <a:p>
            <a:pPr/>
            <a:r>
              <a:t>Production</a:t>
            </a:r>
          </a:p>
        </p:txBody>
      </p:sp>
      <p:sp>
        <p:nvSpPr>
          <p:cNvPr id="609" name="Line"/>
          <p:cNvSpPr/>
          <p:nvPr/>
        </p:nvSpPr>
        <p:spPr>
          <a:xfrm>
            <a:off x="21144535" y="6896387"/>
            <a:ext cx="709037" cy="1"/>
          </a:xfrm>
          <a:prstGeom prst="line">
            <a:avLst/>
          </a:prstGeom>
          <a:ln w="76200">
            <a:solidFill>
              <a:srgbClr val="FFFFFF">
                <a:alpha val="30000"/>
              </a:srgbClr>
            </a:solidFill>
            <a:prstDash val="sysDot"/>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135" name="Good design is usefulness."/>
          <p:cNvSpPr txBox="1"/>
          <p:nvPr>
            <p:ph type="ctrTitle"/>
          </p:nvPr>
        </p:nvSpPr>
        <p:spPr>
          <a:xfrm>
            <a:off x="1778000" y="1397366"/>
            <a:ext cx="20828000" cy="10921268"/>
          </a:xfrm>
          <a:prstGeom prst="rect">
            <a:avLst/>
          </a:prstGeom>
        </p:spPr>
        <p:txBody>
          <a:bodyPr anchor="ctr"/>
          <a:lstStyle>
            <a:lvl1pPr algn="l">
              <a:defRPr sz="9600">
                <a:solidFill>
                  <a:srgbClr val="FFFFFF"/>
                </a:solidFill>
                <a:latin typeface="GDSTransportWebsite-Bold"/>
                <a:ea typeface="GDSTransportWebsite-Bold"/>
                <a:cs typeface="GDSTransportWebsite-Bold"/>
                <a:sym typeface="GDSTransportWebsite-Bold"/>
              </a:defRPr>
            </a:lvl1pPr>
          </a:lstStyle>
          <a:p>
            <a:pPr/>
            <a:r>
              <a:t>Good design is usefulness.</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613" name="No more black boxes!"/>
          <p:cNvSpPr txBox="1"/>
          <p:nvPr>
            <p:ph type="ctrTitle"/>
          </p:nvPr>
        </p:nvSpPr>
        <p:spPr>
          <a:xfrm>
            <a:off x="1778000" y="1397366"/>
            <a:ext cx="20828000" cy="10921268"/>
          </a:xfrm>
          <a:prstGeom prst="rect">
            <a:avLst/>
          </a:prstGeom>
        </p:spPr>
        <p:txBody>
          <a:bodyPr anchor="ctr"/>
          <a:lstStyle>
            <a:lvl1pPr algn="l">
              <a:defRPr sz="9600">
                <a:solidFill>
                  <a:srgbClr val="FFFFFF"/>
                </a:solidFill>
                <a:latin typeface="GDSTransportWebsite-Bold"/>
                <a:ea typeface="GDSTransportWebsite-Bold"/>
                <a:cs typeface="GDSTransportWebsite-Bold"/>
                <a:sym typeface="GDSTransportWebsite-Bold"/>
              </a:defRPr>
            </a:lvl1pPr>
          </a:lstStyle>
          <a:p>
            <a:pPr/>
            <a:r>
              <a:t>No more black boxes!</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617" name="Work together! Work as one!"/>
          <p:cNvSpPr txBox="1"/>
          <p:nvPr>
            <p:ph type="ctrTitle"/>
          </p:nvPr>
        </p:nvSpPr>
        <p:spPr>
          <a:xfrm>
            <a:off x="1778000" y="1397366"/>
            <a:ext cx="20828000" cy="10921268"/>
          </a:xfrm>
          <a:prstGeom prst="rect">
            <a:avLst/>
          </a:prstGeom>
        </p:spPr>
        <p:txBody>
          <a:bodyPr anchor="ctr"/>
          <a:lstStyle>
            <a:lvl1pPr algn="l">
              <a:defRPr sz="9600">
                <a:solidFill>
                  <a:srgbClr val="FFFFFF"/>
                </a:solidFill>
                <a:latin typeface="GDSTransportWebsite-Bold"/>
                <a:ea typeface="GDSTransportWebsite-Bold"/>
                <a:cs typeface="GDSTransportWebsite-Bold"/>
                <a:sym typeface="GDSTransportWebsite-Bold"/>
              </a:defRPr>
            </a:lvl1pPr>
          </a:lstStyle>
          <a:p>
            <a:pPr/>
            <a:r>
              <a:t>Work together! Work as one!</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621" name="Continual gradual improvement."/>
          <p:cNvSpPr txBox="1"/>
          <p:nvPr>
            <p:ph type="ctrTitle"/>
          </p:nvPr>
        </p:nvSpPr>
        <p:spPr>
          <a:xfrm>
            <a:off x="1778000" y="1397366"/>
            <a:ext cx="20828000" cy="10921268"/>
          </a:xfrm>
          <a:prstGeom prst="rect">
            <a:avLst/>
          </a:prstGeom>
        </p:spPr>
        <p:txBody>
          <a:bodyPr anchor="ctr"/>
          <a:lstStyle>
            <a:lvl1pPr algn="l">
              <a:defRPr sz="9600">
                <a:solidFill>
                  <a:srgbClr val="FFFFFF"/>
                </a:solidFill>
                <a:latin typeface="GDSTransportWebsite-Bold"/>
                <a:ea typeface="GDSTransportWebsite-Bold"/>
                <a:cs typeface="GDSTransportWebsite-Bold"/>
                <a:sym typeface="GDSTransportWebsite-Bold"/>
              </a:defRPr>
            </a:lvl1pPr>
          </a:lstStyle>
          <a:p>
            <a:pPr/>
            <a:r>
              <a:t>Continual gradual improvement.</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625" name="Start with the needs*."/>
          <p:cNvSpPr txBox="1"/>
          <p:nvPr>
            <p:ph type="ctrTitle"/>
          </p:nvPr>
        </p:nvSpPr>
        <p:spPr>
          <a:xfrm>
            <a:off x="1778000" y="1397366"/>
            <a:ext cx="20828000" cy="10921268"/>
          </a:xfrm>
          <a:prstGeom prst="rect">
            <a:avLst/>
          </a:prstGeom>
        </p:spPr>
        <p:txBody>
          <a:bodyPr anchor="ctr"/>
          <a:lstStyle>
            <a:lvl1pPr algn="l">
              <a:defRPr sz="9600">
                <a:solidFill>
                  <a:srgbClr val="FFFFFF"/>
                </a:solidFill>
                <a:latin typeface="GDSTransportWebsite-Bold"/>
                <a:ea typeface="GDSTransportWebsite-Bold"/>
                <a:cs typeface="GDSTransportWebsite-Bold"/>
                <a:sym typeface="GDSTransportWebsite-Bold"/>
              </a:defRPr>
            </a:lvl1pPr>
          </a:lstStyle>
          <a:p>
            <a:pPr/>
            <a:r>
              <a:t>Start with the needs*.</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629" name="Thank you.…"/>
          <p:cNvSpPr txBox="1"/>
          <p:nvPr>
            <p:ph type="ctrTitle"/>
          </p:nvPr>
        </p:nvSpPr>
        <p:spPr>
          <a:xfrm>
            <a:off x="1778000" y="1397366"/>
            <a:ext cx="20828000" cy="10921268"/>
          </a:xfrm>
          <a:prstGeom prst="rect">
            <a:avLst/>
          </a:prstGeom>
        </p:spPr>
        <p:txBody>
          <a:bodyPr anchor="ctr"/>
          <a:lstStyle/>
          <a:p>
            <a:pPr algn="l">
              <a:defRPr sz="9600">
                <a:solidFill>
                  <a:srgbClr val="FFFFFF"/>
                </a:solidFill>
                <a:latin typeface="GDSTransportWebsite-Bold"/>
                <a:ea typeface="GDSTransportWebsite-Bold"/>
                <a:cs typeface="GDSTransportWebsite-Bold"/>
                <a:sym typeface="GDSTransportWebsite-Bold"/>
              </a:defRPr>
            </a:pPr>
            <a:r>
              <a:t>Thank you.</a:t>
            </a:r>
          </a:p>
          <a:p>
            <a:pPr algn="l">
              <a:defRPr sz="9600">
                <a:solidFill>
                  <a:srgbClr val="FFFFFF"/>
                </a:solidFill>
                <a:latin typeface="GDSTransportWebsite-Bold"/>
                <a:ea typeface="GDSTransportWebsite-Bold"/>
                <a:cs typeface="GDSTransportWebsite-Bold"/>
                <a:sym typeface="GDSTransportWebsite-Bold"/>
              </a:defRPr>
            </a:pPr>
          </a:p>
          <a:p>
            <a:pPr algn="l">
              <a:defRPr sz="7200">
                <a:solidFill>
                  <a:srgbClr val="FFFFFF"/>
                </a:solidFill>
                <a:latin typeface="GDS Transport Website Light"/>
                <a:ea typeface="GDS Transport Website Light"/>
                <a:cs typeface="GDS Transport Website Light"/>
                <a:sym typeface="GDS Transport Website Light"/>
              </a:defRPr>
            </a:pPr>
            <a:r>
              <a:t>Feel free to get in touch</a:t>
            </a:r>
          </a:p>
          <a:p>
            <a:pPr algn="l">
              <a:defRPr sz="7200">
                <a:solidFill>
                  <a:srgbClr val="FFFFFF"/>
                </a:solidFill>
                <a:latin typeface="GDS Transport Website Light"/>
                <a:ea typeface="GDS Transport Website Light"/>
                <a:cs typeface="GDS Transport Website Light"/>
                <a:sym typeface="GDS Transport Website Light"/>
              </a:defRPr>
            </a:pPr>
            <a:r>
              <a:t>Email: </a:t>
            </a:r>
            <a:r>
              <a:rPr u="sng">
                <a:hlinkClick r:id="rId2" invalidUrl="" action="" tgtFrame="" tooltip="" history="1" highlightClick="0" endSnd="0"/>
              </a:rPr>
              <a:t>simoncwilson@gmail.com</a:t>
            </a:r>
          </a:p>
          <a:p>
            <a:pPr algn="l">
              <a:defRPr sz="7200">
                <a:solidFill>
                  <a:srgbClr val="FFFFFF"/>
                </a:solidFill>
                <a:latin typeface="GDS Transport Website Light"/>
                <a:ea typeface="GDS Transport Website Light"/>
                <a:cs typeface="GDS Transport Website Light"/>
                <a:sym typeface="GDS Transport Website Light"/>
              </a:defRPr>
            </a:pPr>
            <a:r>
              <a:t>Twitter: @ErmLikeYeah</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139" name="Line"/>
          <p:cNvSpPr/>
          <p:nvPr/>
        </p:nvSpPr>
        <p:spPr>
          <a:xfrm flipV="1">
            <a:off x="13959057" y="597808"/>
            <a:ext cx="1" cy="10678932"/>
          </a:xfrm>
          <a:prstGeom prst="line">
            <a:avLst/>
          </a:prstGeom>
          <a:ln w="127000">
            <a:solidFill>
              <a:srgbClr val="FFFFFF"/>
            </a:solidFill>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140" name="Deliberate"/>
          <p:cNvSpPr txBox="1"/>
          <p:nvPr>
            <p:ph type="ctrTitle"/>
          </p:nvPr>
        </p:nvSpPr>
        <p:spPr>
          <a:xfrm>
            <a:off x="16010735" y="6100552"/>
            <a:ext cx="3809263" cy="1451444"/>
          </a:xfrm>
          <a:prstGeom prst="rect">
            <a:avLst/>
          </a:prstGeom>
        </p:spPr>
        <p:txBody>
          <a:bodyPr anchor="ctr"/>
          <a:lstStyle>
            <a:lvl1pPr>
              <a:defRPr sz="4800">
                <a:solidFill>
                  <a:srgbClr val="FFFFFF"/>
                </a:solidFill>
                <a:latin typeface="GDSTransportWebsite-Bold"/>
                <a:ea typeface="GDSTransportWebsite-Bold"/>
                <a:cs typeface="GDSTransportWebsite-Bold"/>
                <a:sym typeface="GDSTransportWebsite-Bold"/>
              </a:defRPr>
            </a:lvl1pPr>
          </a:lstStyle>
          <a:p>
            <a:pPr/>
            <a:r>
              <a:t>Deliberate</a:t>
            </a:r>
          </a:p>
        </p:txBody>
      </p:sp>
      <p:sp>
        <p:nvSpPr>
          <p:cNvPr id="141" name="Accidental"/>
          <p:cNvSpPr txBox="1"/>
          <p:nvPr/>
        </p:nvSpPr>
        <p:spPr>
          <a:xfrm>
            <a:off x="8229899" y="6005872"/>
            <a:ext cx="3757710" cy="13868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4800">
                <a:solidFill>
                  <a:srgbClr val="FFFFFF"/>
                </a:solidFill>
                <a:latin typeface="GDSTransportWebsite-Bold"/>
                <a:ea typeface="GDSTransportWebsite-Bold"/>
                <a:cs typeface="GDSTransportWebsite-Bold"/>
                <a:sym typeface="GDSTransportWebsite-Bold"/>
              </a:defRPr>
            </a:lvl1pPr>
          </a:lstStyle>
          <a:p>
            <a:pPr/>
            <a:r>
              <a:t>Accidental</a:t>
            </a:r>
          </a:p>
        </p:txBody>
      </p:sp>
      <p:sp>
        <p:nvSpPr>
          <p:cNvPr id="142" name="High"/>
          <p:cNvSpPr txBox="1"/>
          <p:nvPr/>
        </p:nvSpPr>
        <p:spPr>
          <a:xfrm>
            <a:off x="10657427" y="1206457"/>
            <a:ext cx="3809262" cy="13868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4800">
                <a:solidFill>
                  <a:srgbClr val="FFFFFF"/>
                </a:solidFill>
                <a:latin typeface="GDSTransportWebsite-Bold"/>
                <a:ea typeface="GDSTransportWebsite-Bold"/>
                <a:cs typeface="GDSTransportWebsite-Bold"/>
                <a:sym typeface="GDSTransportWebsite-Bold"/>
              </a:defRPr>
            </a:lvl1pPr>
          </a:lstStyle>
          <a:p>
            <a:pPr/>
            <a:r>
              <a:t>High</a:t>
            </a:r>
          </a:p>
        </p:txBody>
      </p:sp>
      <p:sp>
        <p:nvSpPr>
          <p:cNvPr id="143" name="Low"/>
          <p:cNvSpPr txBox="1"/>
          <p:nvPr/>
        </p:nvSpPr>
        <p:spPr>
          <a:xfrm>
            <a:off x="10443164" y="10422270"/>
            <a:ext cx="3729787" cy="1386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4800">
                <a:solidFill>
                  <a:srgbClr val="FFFFFF"/>
                </a:solidFill>
                <a:latin typeface="GDSTransportWebsite-Bold"/>
                <a:ea typeface="GDSTransportWebsite-Bold"/>
                <a:cs typeface="GDSTransportWebsite-Bold"/>
                <a:sym typeface="GDSTransportWebsite-Bold"/>
              </a:defRPr>
            </a:lvl1pPr>
          </a:lstStyle>
          <a:p>
            <a:pPr/>
            <a:r>
              <a:t>Low</a:t>
            </a:r>
          </a:p>
        </p:txBody>
      </p:sp>
      <p:sp>
        <p:nvSpPr>
          <p:cNvPr id="144" name="Chance of success"/>
          <p:cNvSpPr txBox="1"/>
          <p:nvPr/>
        </p:nvSpPr>
        <p:spPr>
          <a:xfrm>
            <a:off x="10841358" y="11731388"/>
            <a:ext cx="6235399" cy="1386803"/>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4800">
                <a:solidFill>
                  <a:srgbClr val="005EA5"/>
                </a:solidFill>
                <a:latin typeface="GDSTransportWebsite-Bold"/>
                <a:ea typeface="GDSTransportWebsite-Bold"/>
                <a:cs typeface="GDSTransportWebsite-Bold"/>
                <a:sym typeface="GDSTransportWebsite-Bold"/>
              </a:defRPr>
            </a:lvl1pPr>
          </a:lstStyle>
          <a:p>
            <a:pPr/>
            <a:r>
              <a:t>Chance of success</a:t>
            </a:r>
          </a:p>
        </p:txBody>
      </p:sp>
      <p:sp>
        <p:nvSpPr>
          <p:cNvPr id="145" name="Intention"/>
          <p:cNvSpPr txBox="1"/>
          <p:nvPr/>
        </p:nvSpPr>
        <p:spPr>
          <a:xfrm>
            <a:off x="4277490" y="5243872"/>
            <a:ext cx="3809263" cy="1386804"/>
          </a:xfrm>
          <a:prstGeom prst="rect">
            <a:avLst/>
          </a:prstGeom>
          <a:solidFill>
            <a:srgbClr val="FFFFFF"/>
          </a:solidFill>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4800">
                <a:solidFill>
                  <a:srgbClr val="005EA5"/>
                </a:solidFill>
                <a:latin typeface="GDSTransportWebsite-Bold"/>
                <a:ea typeface="GDSTransportWebsite-Bold"/>
                <a:cs typeface="GDSTransportWebsite-Bold"/>
                <a:sym typeface="GDSTransportWebsite-Bold"/>
              </a:defRPr>
            </a:lvl1pPr>
          </a:lstStyle>
          <a:p>
            <a:pPr/>
            <a:r>
              <a:t>Intention</a:t>
            </a:r>
          </a:p>
        </p:txBody>
      </p:sp>
      <p:sp>
        <p:nvSpPr>
          <p:cNvPr id="146" name="Line"/>
          <p:cNvSpPr/>
          <p:nvPr/>
        </p:nvSpPr>
        <p:spPr>
          <a:xfrm>
            <a:off x="8619592" y="5937274"/>
            <a:ext cx="10678931" cy="1"/>
          </a:xfrm>
          <a:prstGeom prst="line">
            <a:avLst/>
          </a:prstGeom>
          <a:ln w="127000">
            <a:solidFill>
              <a:srgbClr val="FFFFFF"/>
            </a:solidFill>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0" name="IMG_0283.JPG" descr="IMG_0283.JPG"/>
          <p:cNvPicPr>
            <a:picLocks noChangeAspect="1"/>
          </p:cNvPicPr>
          <p:nvPr/>
        </p:nvPicPr>
        <p:blipFill>
          <a:blip r:embed="rId3">
            <a:extLst/>
          </a:blip>
          <a:stretch>
            <a:fillRect/>
          </a:stretch>
        </p:blipFill>
        <p:spPr>
          <a:xfrm>
            <a:off x="-191933" y="-12066912"/>
            <a:ext cx="24668567" cy="32891423"/>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5EA5"/>
        </a:solidFill>
      </p:bgPr>
    </p:bg>
    <p:spTree>
      <p:nvGrpSpPr>
        <p:cNvPr id="1" name=""/>
        <p:cNvGrpSpPr/>
        <p:nvPr/>
      </p:nvGrpSpPr>
      <p:grpSpPr>
        <a:xfrm>
          <a:off x="0" y="0"/>
          <a:ext cx="0" cy="0"/>
          <a:chOff x="0" y="0"/>
          <a:chExt cx="0" cy="0"/>
        </a:xfrm>
      </p:grpSpPr>
      <p:sp>
        <p:nvSpPr>
          <p:cNvPr id="154" name="Design is mindful."/>
          <p:cNvSpPr txBox="1"/>
          <p:nvPr>
            <p:ph type="ctrTitle"/>
          </p:nvPr>
        </p:nvSpPr>
        <p:spPr>
          <a:xfrm>
            <a:off x="1778000" y="1397366"/>
            <a:ext cx="20828000" cy="10921268"/>
          </a:xfrm>
          <a:prstGeom prst="rect">
            <a:avLst/>
          </a:prstGeom>
        </p:spPr>
        <p:txBody>
          <a:bodyPr anchor="ctr"/>
          <a:lstStyle>
            <a:lvl1pPr algn="l">
              <a:defRPr sz="9600">
                <a:solidFill>
                  <a:srgbClr val="FFFFFF"/>
                </a:solidFill>
                <a:latin typeface="GDSTransportWebsite-Bold"/>
                <a:ea typeface="GDSTransportWebsite-Bold"/>
                <a:cs typeface="GDSTransportWebsite-Bold"/>
                <a:sym typeface="GDSTransportWebsite-Bold"/>
              </a:defRPr>
            </a:lvl1pPr>
          </a:lstStyle>
          <a:p>
            <a:pPr/>
            <a:r>
              <a:t>Design is mindful.</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